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83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6029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6585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295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4385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1405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33990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72401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9597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2718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817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14012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8805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9386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254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2411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5422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0226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130595" y="2860767"/>
            <a:ext cx="6641805" cy="1190069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60475" marR="1259205" algn="ctr">
              <a:lnSpc>
                <a:spcPct val="100000"/>
              </a:lnSpc>
              <a:spcBef>
                <a:spcPts val="894"/>
              </a:spcBef>
            </a:pPr>
            <a:r>
              <a:rPr sz="3200" b="0" spc="-5" dirty="0">
                <a:solidFill>
                  <a:srgbClr val="FF0000"/>
                </a:solidFill>
                <a:latin typeface="Verdana"/>
                <a:cs typeface="Verdana"/>
              </a:rPr>
              <a:t>Effects </a:t>
            </a:r>
            <a:r>
              <a:rPr sz="3200" b="0" dirty="0">
                <a:solidFill>
                  <a:srgbClr val="FF0000"/>
                </a:solidFill>
                <a:latin typeface="Verdana"/>
                <a:cs typeface="Verdana"/>
              </a:rPr>
              <a:t>of Media on</a:t>
            </a:r>
            <a:r>
              <a:rPr sz="3200" b="0" spc="-7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b="0" spc="-15" dirty="0">
                <a:solidFill>
                  <a:srgbClr val="FF0000"/>
                </a:solidFill>
                <a:latin typeface="Verdana"/>
                <a:cs typeface="Verdana"/>
              </a:rPr>
              <a:t>child  </a:t>
            </a:r>
            <a:r>
              <a:rPr sz="3200" b="0" spc="-5" dirty="0">
                <a:solidFill>
                  <a:srgbClr val="FF0000"/>
                </a:solidFill>
                <a:latin typeface="Verdana"/>
                <a:cs typeface="Verdana"/>
              </a:rPr>
              <a:t>development</a:t>
            </a:r>
            <a:endParaRPr sz="32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943EEE8-448C-4012-AC53-EDD9636CA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5826719" cy="1096899"/>
          </a:xfrm>
        </p:spPr>
        <p:txBody>
          <a:bodyPr>
            <a:normAutofit lnSpcReduction="10000"/>
          </a:bodyPr>
          <a:lstStyle/>
          <a:p>
            <a:r>
              <a:rPr lang="en-MY" b="1" dirty="0"/>
              <a:t>PROFESOR DATIN DR MARIANI MD NOR</a:t>
            </a:r>
          </a:p>
          <a:p>
            <a:r>
              <a:rPr lang="en-MY" b="1" dirty="0"/>
              <a:t>FAKULTI PENDIDIKAN</a:t>
            </a:r>
          </a:p>
          <a:p>
            <a:r>
              <a:rPr lang="en-MY" b="1" dirty="0"/>
              <a:t>UNIVERSITI MALAYA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xfrm>
            <a:off x="580532" y="1360202"/>
            <a:ext cx="78035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Long Term Fears </a:t>
            </a:r>
            <a:r>
              <a:rPr dirty="0"/>
              <a:t>and</a:t>
            </a:r>
            <a:r>
              <a:rPr spc="-50" dirty="0"/>
              <a:t> </a:t>
            </a:r>
            <a:r>
              <a:rPr dirty="0"/>
              <a:t>Phobias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612599" y="2357477"/>
            <a:ext cx="7803515" cy="31720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3532504" indent="-285750" algn="just">
              <a:lnSpc>
                <a:spcPct val="100000"/>
              </a:lnSpc>
              <a:spcBef>
                <a:spcPts val="819"/>
              </a:spcBef>
              <a:buFont typeface="Wingdings" panose="05000000000000000000" pitchFamily="2" charset="2"/>
              <a:buChar char="q"/>
            </a:pPr>
            <a:r>
              <a:rPr sz="1600" spc="-15" dirty="0">
                <a:latin typeface="Verdana"/>
                <a:cs typeface="Verdana"/>
              </a:rPr>
              <a:t>Watching </a:t>
            </a:r>
            <a:r>
              <a:rPr sz="1600" spc="-5" dirty="0">
                <a:latin typeface="Verdana"/>
                <a:cs typeface="Verdana"/>
              </a:rPr>
              <a:t>more than </a:t>
            </a:r>
            <a:r>
              <a:rPr sz="1600" spc="-10" dirty="0">
                <a:latin typeface="Verdana"/>
                <a:cs typeface="Verdana"/>
              </a:rPr>
              <a:t>six </a:t>
            </a:r>
            <a:r>
              <a:rPr sz="1600" spc="-5" dirty="0">
                <a:latin typeface="Verdana"/>
                <a:cs typeface="Verdana"/>
              </a:rPr>
              <a:t>hours </a:t>
            </a:r>
            <a:r>
              <a:rPr sz="1600" spc="10" dirty="0">
                <a:latin typeface="Verdana"/>
                <a:cs typeface="Verdana"/>
              </a:rPr>
              <a:t>of  </a:t>
            </a:r>
            <a:r>
              <a:rPr sz="1600" spc="-5" dirty="0">
                <a:latin typeface="Verdana"/>
                <a:cs typeface="Verdana"/>
              </a:rPr>
              <a:t>television a day </a:t>
            </a:r>
            <a:r>
              <a:rPr sz="1600" spc="-10" dirty="0">
                <a:latin typeface="Verdana"/>
                <a:cs typeface="Verdana"/>
              </a:rPr>
              <a:t>put </a:t>
            </a:r>
            <a:r>
              <a:rPr sz="1600" spc="-5" dirty="0">
                <a:latin typeface="Verdana"/>
                <a:cs typeface="Verdana"/>
              </a:rPr>
              <a:t>children at </a:t>
            </a:r>
            <a:r>
              <a:rPr sz="1600" spc="-10" dirty="0">
                <a:latin typeface="Verdana"/>
                <a:cs typeface="Verdana"/>
              </a:rPr>
              <a:t>greater  </a:t>
            </a:r>
            <a:r>
              <a:rPr sz="1600" dirty="0">
                <a:latin typeface="Verdana"/>
                <a:cs typeface="Verdana"/>
              </a:rPr>
              <a:t>risk </a:t>
            </a:r>
            <a:r>
              <a:rPr sz="1600" spc="-5" dirty="0">
                <a:latin typeface="Verdana"/>
                <a:cs typeface="Verdana"/>
              </a:rPr>
              <a:t>for scoring </a:t>
            </a:r>
            <a:r>
              <a:rPr sz="1600" spc="-10" dirty="0">
                <a:latin typeface="Verdana"/>
                <a:cs typeface="Verdana"/>
              </a:rPr>
              <a:t>in </a:t>
            </a:r>
            <a:r>
              <a:rPr sz="1600" spc="-5" dirty="0">
                <a:latin typeface="Verdana"/>
                <a:cs typeface="Verdana"/>
              </a:rPr>
              <a:t>the </a:t>
            </a:r>
            <a:r>
              <a:rPr sz="1600" dirty="0">
                <a:latin typeface="Verdana"/>
                <a:cs typeface="Verdana"/>
              </a:rPr>
              <a:t>clinical </a:t>
            </a:r>
            <a:r>
              <a:rPr sz="1600" spc="-5" dirty="0">
                <a:latin typeface="Verdana"/>
                <a:cs typeface="Verdana"/>
              </a:rPr>
              <a:t>range of  these </a:t>
            </a:r>
            <a:r>
              <a:rPr sz="1600" spc="-10" dirty="0">
                <a:latin typeface="Verdana"/>
                <a:cs typeface="Verdana"/>
              </a:rPr>
              <a:t>trauma </a:t>
            </a:r>
            <a:r>
              <a:rPr sz="1600" spc="-5" dirty="0">
                <a:latin typeface="Verdana"/>
                <a:cs typeface="Verdana"/>
              </a:rPr>
              <a:t>symptoms.</a:t>
            </a:r>
            <a:endParaRPr lang="en-MY" sz="1600" spc="-5" dirty="0">
              <a:latin typeface="Verdana"/>
              <a:cs typeface="Verdana"/>
            </a:endParaRPr>
          </a:p>
          <a:p>
            <a:pPr marL="12700" marR="3532504" algn="just">
              <a:lnSpc>
                <a:spcPct val="100000"/>
              </a:lnSpc>
              <a:spcBef>
                <a:spcPts val="819"/>
              </a:spcBef>
            </a:pPr>
            <a:endParaRPr lang="en-MY" sz="1600" spc="-5" dirty="0">
              <a:latin typeface="Verdana"/>
              <a:cs typeface="Verdana"/>
            </a:endParaRPr>
          </a:p>
          <a:p>
            <a:pPr marL="298450" marR="3532504" indent="-285750" algn="just">
              <a:lnSpc>
                <a:spcPct val="100000"/>
              </a:lnSpc>
              <a:spcBef>
                <a:spcPts val="819"/>
              </a:spcBef>
              <a:buFont typeface="Wingdings" panose="05000000000000000000" pitchFamily="2" charset="2"/>
              <a:buChar char="q"/>
            </a:pPr>
            <a:r>
              <a:rPr sz="1600" spc="-5" dirty="0">
                <a:latin typeface="Verdana"/>
                <a:cs typeface="Verdana"/>
              </a:rPr>
              <a:t>A survey </a:t>
            </a:r>
            <a:r>
              <a:rPr sz="1600" spc="10" dirty="0">
                <a:latin typeface="Verdana"/>
                <a:cs typeface="Verdana"/>
              </a:rPr>
              <a:t>of  </a:t>
            </a:r>
            <a:r>
              <a:rPr sz="1600" spc="-5" dirty="0">
                <a:latin typeface="Verdana"/>
                <a:cs typeface="Verdana"/>
              </a:rPr>
              <a:t>nearly </a:t>
            </a:r>
            <a:r>
              <a:rPr sz="1600" spc="-10" dirty="0">
                <a:latin typeface="Verdana"/>
                <a:cs typeface="Verdana"/>
              </a:rPr>
              <a:t>500 </a:t>
            </a:r>
            <a:r>
              <a:rPr sz="1600" spc="-5" dirty="0">
                <a:latin typeface="Verdana"/>
                <a:cs typeface="Verdana"/>
              </a:rPr>
              <a:t>parents of elementary </a:t>
            </a:r>
            <a:r>
              <a:rPr sz="1600" dirty="0">
                <a:latin typeface="Verdana"/>
                <a:cs typeface="Verdana"/>
              </a:rPr>
              <a:t>school  </a:t>
            </a:r>
            <a:r>
              <a:rPr sz="1600" spc="-5" dirty="0">
                <a:latin typeface="Verdana"/>
                <a:cs typeface="Verdana"/>
              </a:rPr>
              <a:t>children </a:t>
            </a:r>
            <a:r>
              <a:rPr sz="1600" dirty="0">
                <a:latin typeface="Verdana"/>
                <a:cs typeface="Verdana"/>
              </a:rPr>
              <a:t>found </a:t>
            </a:r>
            <a:r>
              <a:rPr sz="1600" spc="-5" dirty="0">
                <a:latin typeface="Verdana"/>
                <a:cs typeface="Verdana"/>
              </a:rPr>
              <a:t>that the children who  watched television just before bedtime  had greater difficulty falling asleep, </a:t>
            </a:r>
            <a:r>
              <a:rPr sz="1600" dirty="0">
                <a:latin typeface="Verdana"/>
                <a:cs typeface="Verdana"/>
              </a:rPr>
              <a:t>were  </a:t>
            </a:r>
            <a:r>
              <a:rPr sz="1600" spc="-5" dirty="0">
                <a:latin typeface="Verdana"/>
                <a:cs typeface="Verdana"/>
              </a:rPr>
              <a:t>more anxious at bedtime, and </a:t>
            </a:r>
            <a:r>
              <a:rPr sz="1600" dirty="0">
                <a:latin typeface="Verdana"/>
                <a:cs typeface="Verdana"/>
              </a:rPr>
              <a:t>had  </a:t>
            </a:r>
            <a:r>
              <a:rPr sz="1600" spc="-5" dirty="0">
                <a:latin typeface="Verdana"/>
                <a:cs typeface="Verdana"/>
              </a:rPr>
              <a:t>higher </a:t>
            </a:r>
            <a:r>
              <a:rPr sz="1600" spc="-10" dirty="0">
                <a:latin typeface="Verdana"/>
                <a:cs typeface="Verdana"/>
              </a:rPr>
              <a:t>rates </a:t>
            </a:r>
            <a:r>
              <a:rPr sz="1600" spc="-5" dirty="0">
                <a:latin typeface="Verdana"/>
                <a:cs typeface="Verdana"/>
              </a:rPr>
              <a:t>of</a:t>
            </a:r>
            <a:r>
              <a:rPr sz="1600" spc="3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nightmares.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63" name="Title 62">
            <a:extLst>
              <a:ext uri="{FF2B5EF4-FFF2-40B4-BE49-F238E27FC236}">
                <a16:creationId xmlns:a16="http://schemas.microsoft.com/office/drawing/2014/main" id="{C7940B45-03F3-41CE-8CB6-48D97214E8ED}"/>
              </a:ext>
            </a:extLst>
          </p:cNvPr>
          <p:cNvSpPr txBox="1">
            <a:spLocks/>
          </p:cNvSpPr>
          <p:nvPr/>
        </p:nvSpPr>
        <p:spPr>
          <a:xfrm>
            <a:off x="759953" y="4878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MY"/>
              <a:t>IMPACT OF MEDIA ON VARIOUS ASPECTS OF DEVELOPMENT</a:t>
            </a:r>
            <a:endParaRPr lang="en-MY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ject 66"/>
          <p:cNvSpPr txBox="1"/>
          <p:nvPr/>
        </p:nvSpPr>
        <p:spPr>
          <a:xfrm>
            <a:off x="152400" y="1671972"/>
            <a:ext cx="6347714" cy="26109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231140" algn="l"/>
              </a:tabLst>
            </a:pPr>
            <a:r>
              <a:rPr sz="1500" b="1" spc="-5" dirty="0">
                <a:latin typeface="Verdana"/>
                <a:cs typeface="Verdana"/>
              </a:rPr>
              <a:t>Preschoolers and </a:t>
            </a:r>
            <a:r>
              <a:rPr sz="1500" b="1" spc="-10" dirty="0">
                <a:latin typeface="Verdana"/>
                <a:cs typeface="Verdana"/>
              </a:rPr>
              <a:t>younger </a:t>
            </a:r>
            <a:r>
              <a:rPr sz="1500" b="1" dirty="0">
                <a:latin typeface="Verdana"/>
                <a:cs typeface="Verdana"/>
              </a:rPr>
              <a:t>elementary </a:t>
            </a:r>
            <a:r>
              <a:rPr sz="1500" b="1" spc="-5" dirty="0">
                <a:latin typeface="Verdana"/>
                <a:cs typeface="Verdana"/>
              </a:rPr>
              <a:t>school children </a:t>
            </a:r>
            <a:r>
              <a:rPr sz="1500" spc="-10" dirty="0">
                <a:latin typeface="Verdana"/>
                <a:cs typeface="Verdana"/>
              </a:rPr>
              <a:t>(two </a:t>
            </a:r>
            <a:r>
              <a:rPr sz="1500" spc="-5" dirty="0">
                <a:latin typeface="Verdana"/>
                <a:cs typeface="Verdana"/>
              </a:rPr>
              <a:t>to </a:t>
            </a:r>
            <a:r>
              <a:rPr sz="1500" spc="-10" dirty="0">
                <a:latin typeface="Verdana"/>
                <a:cs typeface="Verdana"/>
              </a:rPr>
              <a:t>seven years  </a:t>
            </a:r>
            <a:r>
              <a:rPr sz="1500" dirty="0">
                <a:latin typeface="Verdana"/>
                <a:cs typeface="Verdana"/>
              </a:rPr>
              <a:t>of </a:t>
            </a:r>
            <a:r>
              <a:rPr sz="1500" spc="-5" dirty="0">
                <a:latin typeface="Verdana"/>
                <a:cs typeface="Verdana"/>
              </a:rPr>
              <a:t>age) are most </a:t>
            </a:r>
            <a:r>
              <a:rPr sz="1500" spc="-10" dirty="0">
                <a:latin typeface="Verdana"/>
                <a:cs typeface="Verdana"/>
              </a:rPr>
              <a:t>frightened </a:t>
            </a:r>
            <a:r>
              <a:rPr sz="1500" dirty="0">
                <a:latin typeface="Verdana"/>
                <a:cs typeface="Verdana"/>
              </a:rPr>
              <a:t>by </a:t>
            </a:r>
            <a:r>
              <a:rPr sz="1500" spc="-10" dirty="0">
                <a:latin typeface="Verdana"/>
                <a:cs typeface="Verdana"/>
              </a:rPr>
              <a:t>characters </a:t>
            </a:r>
            <a:r>
              <a:rPr sz="1500" dirty="0">
                <a:latin typeface="Verdana"/>
                <a:cs typeface="Verdana"/>
              </a:rPr>
              <a:t>and </a:t>
            </a:r>
            <a:r>
              <a:rPr sz="1500" spc="-10" dirty="0">
                <a:latin typeface="Verdana"/>
                <a:cs typeface="Verdana"/>
              </a:rPr>
              <a:t>events </a:t>
            </a:r>
            <a:r>
              <a:rPr sz="1500" spc="-5" dirty="0">
                <a:latin typeface="Verdana"/>
                <a:cs typeface="Verdana"/>
              </a:rPr>
              <a:t>that look </a:t>
            </a:r>
            <a:r>
              <a:rPr sz="1500" dirty="0">
                <a:latin typeface="Verdana"/>
                <a:cs typeface="Verdana"/>
              </a:rPr>
              <a:t>or sound </a:t>
            </a:r>
            <a:r>
              <a:rPr sz="1500" spc="-25" dirty="0">
                <a:latin typeface="Verdana"/>
                <a:cs typeface="Verdana"/>
              </a:rPr>
              <a:t>scary. </a:t>
            </a:r>
            <a:endParaRPr lang="en-MY" sz="1500" spc="-25" dirty="0">
              <a:latin typeface="Verdana"/>
              <a:cs typeface="Verdana"/>
            </a:endParaRPr>
          </a:p>
          <a:p>
            <a:pPr marL="298450" marR="508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231140" algn="l"/>
              </a:tabLst>
            </a:pPr>
            <a:endParaRPr lang="en-MY" sz="1500" spc="-25" dirty="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231140" algn="l"/>
              </a:tabLst>
            </a:pPr>
            <a:endParaRPr lang="en-MY" sz="1500" spc="-25" dirty="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231140" algn="l"/>
              </a:tabLst>
            </a:pPr>
            <a:r>
              <a:rPr sz="1500" spc="-25" dirty="0">
                <a:latin typeface="Verdana"/>
                <a:cs typeface="Verdana"/>
              </a:rPr>
              <a:t> </a:t>
            </a:r>
            <a:endParaRPr lang="en-MY" sz="1500" spc="-25" dirty="0">
              <a:latin typeface="Verdana"/>
              <a:cs typeface="Verdana"/>
            </a:endParaRPr>
          </a:p>
          <a:p>
            <a:pPr marL="298450" marR="508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231140" algn="l"/>
              </a:tabLst>
            </a:pPr>
            <a:r>
              <a:rPr sz="1500" spc="-5" dirty="0">
                <a:latin typeface="Verdana"/>
                <a:cs typeface="Verdana"/>
              </a:rPr>
              <a:t>This pattern is consistent with younger children's perceptual dependence, </a:t>
            </a:r>
            <a:r>
              <a:rPr sz="1500" spc="-10" dirty="0">
                <a:latin typeface="Verdana"/>
                <a:cs typeface="Verdana"/>
              </a:rPr>
              <a:t>their  </a:t>
            </a:r>
            <a:r>
              <a:rPr sz="1500" spc="-5" dirty="0">
                <a:latin typeface="Verdana"/>
                <a:cs typeface="Verdana"/>
              </a:rPr>
              <a:t>tendency to fixate </a:t>
            </a:r>
            <a:r>
              <a:rPr sz="1500" dirty="0">
                <a:latin typeface="Verdana"/>
                <a:cs typeface="Verdana"/>
              </a:rPr>
              <a:t>on visual </a:t>
            </a:r>
            <a:r>
              <a:rPr sz="1500" spc="-5" dirty="0">
                <a:latin typeface="Verdana"/>
                <a:cs typeface="Verdana"/>
              </a:rPr>
              <a:t>and auditory </a:t>
            </a:r>
            <a:r>
              <a:rPr sz="1500" dirty="0">
                <a:latin typeface="Verdana"/>
                <a:cs typeface="Verdana"/>
              </a:rPr>
              <a:t>cues </a:t>
            </a:r>
            <a:r>
              <a:rPr sz="1500" spc="-10" dirty="0">
                <a:latin typeface="Verdana"/>
                <a:cs typeface="Verdana"/>
              </a:rPr>
              <a:t>rather </a:t>
            </a:r>
            <a:r>
              <a:rPr sz="1500" dirty="0">
                <a:latin typeface="Verdana"/>
                <a:cs typeface="Verdana"/>
              </a:rPr>
              <a:t>than more </a:t>
            </a:r>
            <a:r>
              <a:rPr sz="1500" spc="-5" dirty="0">
                <a:latin typeface="Verdana"/>
                <a:cs typeface="Verdana"/>
              </a:rPr>
              <a:t>conceptual  information such as the motives </a:t>
            </a:r>
            <a:r>
              <a:rPr sz="1500" dirty="0">
                <a:latin typeface="Verdana"/>
                <a:cs typeface="Verdana"/>
              </a:rPr>
              <a:t>of a</a:t>
            </a:r>
            <a:r>
              <a:rPr sz="1500" spc="40" dirty="0">
                <a:latin typeface="Verdana"/>
                <a:cs typeface="Verdana"/>
              </a:rPr>
              <a:t> </a:t>
            </a:r>
            <a:r>
              <a:rPr sz="1500" spc="-30" dirty="0">
                <a:latin typeface="Verdana"/>
                <a:cs typeface="Verdana"/>
              </a:rPr>
              <a:t>character.</a:t>
            </a:r>
            <a:endParaRPr sz="1500" dirty="0">
              <a:latin typeface="Verdana"/>
              <a:cs typeface="Verdana"/>
            </a:endParaRPr>
          </a:p>
          <a:p>
            <a:pPr marL="285750" indent="-285750">
              <a:lnSpc>
                <a:spcPct val="100000"/>
              </a:lnSpc>
              <a:spcBef>
                <a:spcPts val="15"/>
              </a:spcBef>
              <a:buFont typeface="Wingdings" panose="05000000000000000000" pitchFamily="2" charset="2"/>
              <a:buChar char="q"/>
            </a:pPr>
            <a:endParaRPr sz="1550" dirty="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599432" y="4146803"/>
            <a:ext cx="4218432" cy="1932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Title 62">
            <a:extLst>
              <a:ext uri="{FF2B5EF4-FFF2-40B4-BE49-F238E27FC236}">
                <a16:creationId xmlns:a16="http://schemas.microsoft.com/office/drawing/2014/main" id="{00BD6438-3CBA-4E04-A459-E3152ACE4004}"/>
              </a:ext>
            </a:extLst>
          </p:cNvPr>
          <p:cNvSpPr txBox="1">
            <a:spLocks/>
          </p:cNvSpPr>
          <p:nvPr/>
        </p:nvSpPr>
        <p:spPr>
          <a:xfrm>
            <a:off x="762000" y="0"/>
            <a:ext cx="6347713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MY"/>
              <a:t>IMPACT OF MEDIA ON VARIOUS ASPECTS OF DEVELOPMENT</a:t>
            </a:r>
            <a:endParaRPr lang="en-MY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ject 66"/>
          <p:cNvSpPr txBox="1"/>
          <p:nvPr/>
        </p:nvSpPr>
        <p:spPr>
          <a:xfrm>
            <a:off x="152400" y="903455"/>
            <a:ext cx="6660084" cy="4406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5"/>
              </a:spcBef>
              <a:buFont typeface="Wingdings" panose="05000000000000000000" pitchFamily="2" charset="2"/>
              <a:buChar char="q"/>
            </a:pPr>
            <a:endParaRPr sz="1550" dirty="0">
              <a:latin typeface="Times New Roman"/>
              <a:cs typeface="Times New Roman"/>
            </a:endParaRPr>
          </a:p>
          <a:p>
            <a:pPr marL="298450" marR="5080" indent="-28575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q"/>
              <a:tabLst>
                <a:tab pos="231140" algn="l"/>
              </a:tabLst>
            </a:pPr>
            <a:r>
              <a:rPr sz="1500" b="1" spc="-5" dirty="0">
                <a:latin typeface="Verdana"/>
                <a:cs typeface="Verdana"/>
              </a:rPr>
              <a:t>Older elementary school children </a:t>
            </a:r>
            <a:r>
              <a:rPr sz="1500" spc="-5" dirty="0">
                <a:latin typeface="Verdana"/>
                <a:cs typeface="Verdana"/>
              </a:rPr>
              <a:t>(eight to </a:t>
            </a:r>
            <a:r>
              <a:rPr sz="1500" spc="-10" dirty="0">
                <a:latin typeface="Verdana"/>
                <a:cs typeface="Verdana"/>
              </a:rPr>
              <a:t>twelve years </a:t>
            </a:r>
            <a:r>
              <a:rPr sz="1500" dirty="0">
                <a:latin typeface="Verdana"/>
                <a:cs typeface="Verdana"/>
              </a:rPr>
              <a:t>of </a:t>
            </a:r>
            <a:r>
              <a:rPr sz="1500" spc="-5" dirty="0">
                <a:latin typeface="Verdana"/>
                <a:cs typeface="Verdana"/>
              </a:rPr>
              <a:t>age) are  frightened </a:t>
            </a:r>
            <a:r>
              <a:rPr sz="1500" dirty="0">
                <a:latin typeface="Verdana"/>
                <a:cs typeface="Verdana"/>
              </a:rPr>
              <a:t>more by </a:t>
            </a:r>
            <a:r>
              <a:rPr sz="1500" spc="-5" dirty="0">
                <a:latin typeface="Verdana"/>
                <a:cs typeface="Verdana"/>
              </a:rPr>
              <a:t>scenes </a:t>
            </a:r>
            <a:r>
              <a:rPr sz="1500" spc="-10" dirty="0">
                <a:latin typeface="Verdana"/>
                <a:cs typeface="Verdana"/>
              </a:rPr>
              <a:t>involving </a:t>
            </a:r>
            <a:r>
              <a:rPr sz="1500" spc="-25" dirty="0">
                <a:latin typeface="Verdana"/>
                <a:cs typeface="Verdana"/>
              </a:rPr>
              <a:t>injury, </a:t>
            </a:r>
            <a:r>
              <a:rPr sz="1500" spc="-5" dirty="0">
                <a:latin typeface="Verdana"/>
                <a:cs typeface="Verdana"/>
              </a:rPr>
              <a:t>violence, and </a:t>
            </a:r>
            <a:r>
              <a:rPr sz="1500" dirty="0">
                <a:latin typeface="Verdana"/>
                <a:cs typeface="Verdana"/>
              </a:rPr>
              <a:t>personal harm.</a:t>
            </a:r>
            <a:endParaRPr lang="en-MY" sz="1500" dirty="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tabLst>
                <a:tab pos="231140" algn="l"/>
              </a:tabLst>
            </a:pPr>
            <a:endParaRPr lang="en-MY" sz="1500" dirty="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tabLst>
                <a:tab pos="231140" algn="l"/>
              </a:tabLst>
            </a:pPr>
            <a:r>
              <a:rPr sz="1500" dirty="0">
                <a:latin typeface="Verdana"/>
                <a:cs typeface="Verdana"/>
              </a:rPr>
              <a:t> </a:t>
            </a:r>
            <a:endParaRPr lang="en-MY" sz="1500" dirty="0">
              <a:latin typeface="Verdana"/>
              <a:cs typeface="Verdana"/>
            </a:endParaRPr>
          </a:p>
          <a:p>
            <a:pPr marL="298450" marR="5080" indent="-28575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q"/>
              <a:tabLst>
                <a:tab pos="231140" algn="l"/>
              </a:tabLst>
            </a:pPr>
            <a:r>
              <a:rPr sz="1500" spc="-10" dirty="0">
                <a:latin typeface="Verdana"/>
                <a:cs typeface="Verdana"/>
              </a:rPr>
              <a:t>Older  </a:t>
            </a:r>
            <a:r>
              <a:rPr sz="1500" spc="-5" dirty="0">
                <a:latin typeface="Verdana"/>
                <a:cs typeface="Verdana"/>
              </a:rPr>
              <a:t>children also </a:t>
            </a:r>
            <a:r>
              <a:rPr sz="1500" dirty="0">
                <a:latin typeface="Verdana"/>
                <a:cs typeface="Verdana"/>
              </a:rPr>
              <a:t>are more </a:t>
            </a:r>
            <a:r>
              <a:rPr sz="1500" spc="-5" dirty="0">
                <a:latin typeface="Verdana"/>
                <a:cs typeface="Verdana"/>
              </a:rPr>
              <a:t>responsive than younger children </a:t>
            </a:r>
            <a:r>
              <a:rPr sz="1500" dirty="0">
                <a:latin typeface="Verdana"/>
                <a:cs typeface="Verdana"/>
              </a:rPr>
              <a:t>are </a:t>
            </a:r>
            <a:r>
              <a:rPr sz="1500" spc="-5" dirty="0">
                <a:latin typeface="Verdana"/>
                <a:cs typeface="Verdana"/>
              </a:rPr>
              <a:t>to </a:t>
            </a:r>
            <a:r>
              <a:rPr sz="1500" spc="-10" dirty="0">
                <a:latin typeface="Verdana"/>
                <a:cs typeface="Verdana"/>
              </a:rPr>
              <a:t>events in </a:t>
            </a:r>
            <a:r>
              <a:rPr sz="1500" spc="-5" dirty="0">
                <a:latin typeface="Verdana"/>
                <a:cs typeface="Verdana"/>
              </a:rPr>
              <a:t>the  </a:t>
            </a:r>
            <a:r>
              <a:rPr sz="1500" spc="-10" dirty="0">
                <a:latin typeface="Verdana"/>
                <a:cs typeface="Verdana"/>
              </a:rPr>
              <a:t>media </a:t>
            </a:r>
            <a:r>
              <a:rPr sz="1500" spc="-5" dirty="0">
                <a:latin typeface="Verdana"/>
                <a:cs typeface="Verdana"/>
              </a:rPr>
              <a:t>that seem realistic </a:t>
            </a:r>
            <a:r>
              <a:rPr sz="1500" dirty="0">
                <a:latin typeface="Verdana"/>
                <a:cs typeface="Verdana"/>
              </a:rPr>
              <a:t>or </a:t>
            </a:r>
            <a:r>
              <a:rPr sz="1500" spc="-5" dirty="0">
                <a:latin typeface="Verdana"/>
                <a:cs typeface="Verdana"/>
              </a:rPr>
              <a:t>could </a:t>
            </a:r>
            <a:r>
              <a:rPr sz="1500" dirty="0">
                <a:latin typeface="Verdana"/>
                <a:cs typeface="Verdana"/>
              </a:rPr>
              <a:t>happen </a:t>
            </a:r>
            <a:r>
              <a:rPr sz="1500" spc="-10" dirty="0">
                <a:latin typeface="Verdana"/>
                <a:cs typeface="Verdana"/>
              </a:rPr>
              <a:t>in </a:t>
            </a:r>
            <a:r>
              <a:rPr sz="1500" spc="-5" dirty="0">
                <a:latin typeface="Verdana"/>
                <a:cs typeface="Verdana"/>
              </a:rPr>
              <a:t>real </a:t>
            </a:r>
            <a:r>
              <a:rPr sz="1500" spc="-10" dirty="0">
                <a:latin typeface="Verdana"/>
                <a:cs typeface="Verdana"/>
              </a:rPr>
              <a:t>life. </a:t>
            </a:r>
            <a:endParaRPr lang="en-MY" sz="1500" spc="-10" dirty="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tabLst>
                <a:tab pos="231140" algn="l"/>
              </a:tabLst>
            </a:pPr>
            <a:endParaRPr lang="en-MY" sz="1500" spc="-10" dirty="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tabLst>
                <a:tab pos="231140" algn="l"/>
              </a:tabLst>
            </a:pPr>
            <a:endParaRPr lang="en-MY" sz="1500" spc="-10" dirty="0">
              <a:latin typeface="Verdana"/>
              <a:cs typeface="Verdana"/>
            </a:endParaRPr>
          </a:p>
          <a:p>
            <a:pPr marL="298450" marR="5080" indent="-28575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q"/>
              <a:tabLst>
                <a:tab pos="231140" algn="l"/>
              </a:tabLst>
            </a:pPr>
            <a:r>
              <a:rPr sz="1500" spc="-5" dirty="0">
                <a:latin typeface="Verdana"/>
                <a:cs typeface="Verdana"/>
              </a:rPr>
              <a:t>This heightened  responsiveness is consistent with </a:t>
            </a:r>
            <a:r>
              <a:rPr sz="1500" spc="-10" dirty="0">
                <a:latin typeface="Verdana"/>
                <a:cs typeface="Verdana"/>
              </a:rPr>
              <a:t>their </a:t>
            </a:r>
            <a:r>
              <a:rPr sz="1500" dirty="0">
                <a:latin typeface="Verdana"/>
                <a:cs typeface="Verdana"/>
              </a:rPr>
              <a:t>more </a:t>
            </a:r>
            <a:r>
              <a:rPr sz="1500" spc="-5" dirty="0">
                <a:latin typeface="Verdana"/>
                <a:cs typeface="Verdana"/>
              </a:rPr>
              <a:t>mature understanding </a:t>
            </a:r>
            <a:r>
              <a:rPr sz="1500" spc="5" dirty="0">
                <a:latin typeface="Verdana"/>
                <a:cs typeface="Verdana"/>
              </a:rPr>
              <a:t>of </a:t>
            </a:r>
            <a:r>
              <a:rPr sz="1500" spc="-5" dirty="0">
                <a:latin typeface="Verdana"/>
                <a:cs typeface="Verdana"/>
              </a:rPr>
              <a:t>the  distinction </a:t>
            </a:r>
            <a:r>
              <a:rPr sz="1500" spc="-10" dirty="0">
                <a:latin typeface="Verdana"/>
                <a:cs typeface="Verdana"/>
              </a:rPr>
              <a:t>between </a:t>
            </a:r>
            <a:r>
              <a:rPr sz="1500" spc="-5" dirty="0">
                <a:latin typeface="Verdana"/>
                <a:cs typeface="Verdana"/>
              </a:rPr>
              <a:t>fantasy and </a:t>
            </a:r>
            <a:r>
              <a:rPr sz="1500" spc="-25" dirty="0">
                <a:latin typeface="Verdana"/>
                <a:cs typeface="Verdana"/>
              </a:rPr>
              <a:t>reality. </a:t>
            </a:r>
            <a:endParaRPr lang="en-MY" sz="1500" spc="-25" dirty="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tabLst>
                <a:tab pos="231140" algn="l"/>
              </a:tabLst>
            </a:pPr>
            <a:endParaRPr lang="en-MY" sz="1500" spc="-25" dirty="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tabLst>
                <a:tab pos="231140" algn="l"/>
              </a:tabLst>
            </a:pPr>
            <a:endParaRPr lang="en-MY" sz="1500" spc="-25" dirty="0">
              <a:latin typeface="Verdana"/>
              <a:cs typeface="Verdana"/>
            </a:endParaRPr>
          </a:p>
          <a:p>
            <a:pPr marL="298450" marR="5080" indent="-285750" algn="just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q"/>
              <a:tabLst>
                <a:tab pos="231140" algn="l"/>
              </a:tabLst>
            </a:pPr>
            <a:r>
              <a:rPr sz="1500" spc="-15" dirty="0">
                <a:latin typeface="Verdana"/>
                <a:cs typeface="Verdana"/>
              </a:rPr>
              <a:t>Several </a:t>
            </a:r>
            <a:r>
              <a:rPr sz="1500" spc="-5" dirty="0">
                <a:latin typeface="Verdana"/>
                <a:cs typeface="Verdana"/>
              </a:rPr>
              <a:t>studies </a:t>
            </a:r>
            <a:r>
              <a:rPr sz="1500" spc="-10" dirty="0">
                <a:latin typeface="Verdana"/>
                <a:cs typeface="Verdana"/>
              </a:rPr>
              <a:t>have </a:t>
            </a:r>
            <a:r>
              <a:rPr sz="1500" dirty="0">
                <a:latin typeface="Verdana"/>
                <a:cs typeface="Verdana"/>
              </a:rPr>
              <a:t>found, for </a:t>
            </a:r>
            <a:r>
              <a:rPr sz="1500" spc="-5" dirty="0">
                <a:latin typeface="Verdana"/>
                <a:cs typeface="Verdana"/>
              </a:rPr>
              <a:t>example,  that </a:t>
            </a:r>
            <a:r>
              <a:rPr sz="1500" dirty="0">
                <a:latin typeface="Verdana"/>
                <a:cs typeface="Verdana"/>
              </a:rPr>
              <a:t>older children or </a:t>
            </a:r>
            <a:r>
              <a:rPr sz="1500" spc="-5" dirty="0">
                <a:latin typeface="Verdana"/>
                <a:cs typeface="Verdana"/>
              </a:rPr>
              <a:t>teens </a:t>
            </a:r>
            <a:r>
              <a:rPr sz="1500" dirty="0">
                <a:latin typeface="Verdana"/>
                <a:cs typeface="Verdana"/>
              </a:rPr>
              <a:t>(age </a:t>
            </a:r>
            <a:r>
              <a:rPr sz="1500" spc="-5" dirty="0">
                <a:latin typeface="Verdana"/>
                <a:cs typeface="Verdana"/>
              </a:rPr>
              <a:t>eight to </a:t>
            </a:r>
            <a:r>
              <a:rPr sz="1500" spc="-10" dirty="0">
                <a:latin typeface="Verdana"/>
                <a:cs typeface="Verdana"/>
              </a:rPr>
              <a:t>twelve) </a:t>
            </a:r>
            <a:r>
              <a:rPr sz="1500" spc="-5" dirty="0">
                <a:latin typeface="Verdana"/>
                <a:cs typeface="Verdana"/>
              </a:rPr>
              <a:t>are </a:t>
            </a:r>
            <a:r>
              <a:rPr sz="1500" dirty="0">
                <a:latin typeface="Verdana"/>
                <a:cs typeface="Verdana"/>
              </a:rPr>
              <a:t>more </a:t>
            </a:r>
            <a:r>
              <a:rPr sz="1500" spc="-5" dirty="0">
                <a:latin typeface="Verdana"/>
                <a:cs typeface="Verdana"/>
              </a:rPr>
              <a:t>frightened </a:t>
            </a:r>
            <a:r>
              <a:rPr sz="1500" dirty="0">
                <a:latin typeface="Verdana"/>
                <a:cs typeface="Verdana"/>
              </a:rPr>
              <a:t>by </a:t>
            </a:r>
            <a:r>
              <a:rPr sz="1500" spc="-5" dirty="0">
                <a:latin typeface="Verdana"/>
                <a:cs typeface="Verdana"/>
              </a:rPr>
              <a:t>television  news than are younger</a:t>
            </a:r>
            <a:r>
              <a:rPr sz="1500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children.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68" name="Title 62">
            <a:extLst>
              <a:ext uri="{FF2B5EF4-FFF2-40B4-BE49-F238E27FC236}">
                <a16:creationId xmlns:a16="http://schemas.microsoft.com/office/drawing/2014/main" id="{00BD6438-3CBA-4E04-A459-E3152ACE4004}"/>
              </a:ext>
            </a:extLst>
          </p:cNvPr>
          <p:cNvSpPr txBox="1">
            <a:spLocks/>
          </p:cNvSpPr>
          <p:nvPr/>
        </p:nvSpPr>
        <p:spPr>
          <a:xfrm>
            <a:off x="762000" y="0"/>
            <a:ext cx="6347713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MY" sz="2800" dirty="0"/>
              <a:t>IMPACT OF MEDIA ON VARIOUS ASPECTS OF DEVELOPMENT</a:t>
            </a:r>
          </a:p>
        </p:txBody>
      </p:sp>
    </p:spTree>
    <p:extLst>
      <p:ext uri="{BB962C8B-B14F-4D97-AF65-F5344CB8AC3E}">
        <p14:creationId xmlns:p14="http://schemas.microsoft.com/office/powerpoint/2010/main" val="2210736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xfrm>
            <a:off x="755268" y="1566612"/>
            <a:ext cx="71221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Media and Moral</a:t>
            </a:r>
            <a:r>
              <a:rPr spc="-80" dirty="0"/>
              <a:t> </a:t>
            </a:r>
            <a:r>
              <a:rPr spc="-5" dirty="0"/>
              <a:t>Development</a:t>
            </a:r>
          </a:p>
        </p:txBody>
      </p:sp>
      <p:sp>
        <p:nvSpPr>
          <p:cNvPr id="61" name="object 6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  <a:buSzPct val="93750"/>
              <a:buFont typeface="Wingdings" panose="05000000000000000000" pitchFamily="2" charset="2"/>
              <a:buChar char="q"/>
              <a:tabLst>
                <a:tab pos="174625" algn="l"/>
              </a:tabLst>
            </a:pPr>
            <a:r>
              <a:rPr sz="1600" spc="-10" dirty="0"/>
              <a:t>Moral development in children </a:t>
            </a:r>
            <a:r>
              <a:rPr sz="1600" spc="-5" dirty="0"/>
              <a:t>follows a </a:t>
            </a:r>
            <a:r>
              <a:rPr sz="1600" spc="-10" dirty="0"/>
              <a:t>predictable developmental</a:t>
            </a:r>
            <a:r>
              <a:rPr sz="1600" spc="320" dirty="0"/>
              <a:t> </a:t>
            </a:r>
            <a:r>
              <a:rPr sz="1600" spc="-10" dirty="0"/>
              <a:t>path.</a:t>
            </a:r>
            <a:endParaRPr sz="1600" dirty="0"/>
          </a:p>
          <a:p>
            <a:pPr marL="12700">
              <a:lnSpc>
                <a:spcPct val="100000"/>
              </a:lnSpc>
              <a:spcBef>
                <a:spcPts val="965"/>
              </a:spcBef>
              <a:buSzPct val="93750"/>
              <a:buFont typeface="Wingdings" panose="05000000000000000000" pitchFamily="2" charset="2"/>
              <a:buChar char="q"/>
              <a:tabLst>
                <a:tab pos="174625" algn="l"/>
              </a:tabLst>
            </a:pPr>
            <a:r>
              <a:rPr sz="1600" spc="-10" dirty="0"/>
              <a:t>Moral </a:t>
            </a:r>
            <a:r>
              <a:rPr sz="1600" spc="-5" dirty="0"/>
              <a:t>reasoning becomes more flexible and </a:t>
            </a:r>
            <a:r>
              <a:rPr sz="1600" dirty="0"/>
              <a:t>“other”</a:t>
            </a:r>
            <a:r>
              <a:rPr sz="1600" spc="155" dirty="0"/>
              <a:t> </a:t>
            </a:r>
            <a:r>
              <a:rPr sz="1600" spc="-5" dirty="0"/>
              <a:t>oriented.</a:t>
            </a:r>
            <a:endParaRPr sz="1600" dirty="0"/>
          </a:p>
          <a:p>
            <a:pPr marL="12700" marR="5080" algn="just">
              <a:lnSpc>
                <a:spcPct val="150000"/>
              </a:lnSpc>
              <a:buSzPct val="93750"/>
              <a:buFont typeface="Wingdings" panose="05000000000000000000" pitchFamily="2" charset="2"/>
              <a:buChar char="q"/>
              <a:tabLst>
                <a:tab pos="174625" algn="l"/>
              </a:tabLst>
            </a:pPr>
            <a:r>
              <a:rPr sz="1600" spc="-10" dirty="0"/>
              <a:t>Extensive </a:t>
            </a:r>
            <a:r>
              <a:rPr sz="1600" spc="-5" dirty="0"/>
              <a:t>viewing of television violence can alter children's views about the  acceptability </a:t>
            </a:r>
            <a:r>
              <a:rPr sz="1600" spc="5" dirty="0"/>
              <a:t>of </a:t>
            </a:r>
            <a:r>
              <a:rPr sz="1600" spc="-5" dirty="0"/>
              <a:t>violence </a:t>
            </a:r>
            <a:r>
              <a:rPr sz="1600" dirty="0"/>
              <a:t>and </a:t>
            </a:r>
            <a:r>
              <a:rPr sz="1600" spc="-5" dirty="0"/>
              <a:t>perhaps </a:t>
            </a:r>
            <a:r>
              <a:rPr sz="1600" spc="-10" dirty="0"/>
              <a:t>even </a:t>
            </a:r>
            <a:r>
              <a:rPr sz="1600" spc="-5" dirty="0"/>
              <a:t>hinder the development </a:t>
            </a:r>
            <a:r>
              <a:rPr sz="1600" dirty="0"/>
              <a:t>of </a:t>
            </a:r>
            <a:r>
              <a:rPr sz="1600" spc="-5" dirty="0"/>
              <a:t>their  </a:t>
            </a:r>
            <a:r>
              <a:rPr sz="1600" spc="-10" dirty="0"/>
              <a:t>moral</a:t>
            </a:r>
            <a:r>
              <a:rPr sz="1600" spc="15" dirty="0"/>
              <a:t> </a:t>
            </a:r>
            <a:r>
              <a:rPr sz="1600" spc="-5" dirty="0"/>
              <a:t>reasoning.</a:t>
            </a:r>
            <a:endParaRPr sz="1600" dirty="0"/>
          </a:p>
          <a:p>
            <a:pPr marL="12700" marR="6985">
              <a:lnSpc>
                <a:spcPct val="150000"/>
              </a:lnSpc>
              <a:buSzPct val="93750"/>
              <a:buFont typeface="Wingdings" panose="05000000000000000000" pitchFamily="2" charset="2"/>
              <a:buChar char="q"/>
              <a:tabLst>
                <a:tab pos="174625" algn="l"/>
              </a:tabLst>
            </a:pPr>
            <a:r>
              <a:rPr sz="1600" spc="-5" dirty="0"/>
              <a:t>Cheating, lying, stealing, yelling, </a:t>
            </a:r>
            <a:r>
              <a:rPr sz="1600" dirty="0"/>
              <a:t>cursing </a:t>
            </a:r>
            <a:r>
              <a:rPr sz="1600" spc="-5" dirty="0"/>
              <a:t>can be perceived </a:t>
            </a:r>
            <a:r>
              <a:rPr sz="1600" dirty="0"/>
              <a:t>as </a:t>
            </a:r>
            <a:r>
              <a:rPr sz="1600" spc="-5" dirty="0"/>
              <a:t>acceptable  </a:t>
            </a:r>
            <a:r>
              <a:rPr sz="1600" spc="-10" dirty="0"/>
              <a:t>behaviour </a:t>
            </a:r>
            <a:r>
              <a:rPr sz="1600" spc="-5" dirty="0"/>
              <a:t>by</a:t>
            </a:r>
            <a:r>
              <a:rPr sz="1600" spc="35" dirty="0"/>
              <a:t> </a:t>
            </a:r>
            <a:r>
              <a:rPr sz="1600" spc="-5" dirty="0"/>
              <a:t>children.</a:t>
            </a:r>
            <a:endParaRPr sz="1600" dirty="0"/>
          </a:p>
          <a:p>
            <a:pPr marL="12700" algn="just">
              <a:lnSpc>
                <a:spcPct val="100000"/>
              </a:lnSpc>
              <a:spcBef>
                <a:spcPts val="960"/>
              </a:spcBef>
              <a:buSzPct val="93750"/>
              <a:buFont typeface="Wingdings" panose="05000000000000000000" pitchFamily="2" charset="2"/>
              <a:buChar char="q"/>
              <a:tabLst>
                <a:tab pos="174625" algn="l"/>
              </a:tabLst>
            </a:pPr>
            <a:r>
              <a:rPr sz="1600" spc="-5" dirty="0"/>
              <a:t>Media can cause confused </a:t>
            </a:r>
            <a:r>
              <a:rPr sz="1600" spc="-10" dirty="0"/>
              <a:t>moral</a:t>
            </a:r>
            <a:r>
              <a:rPr sz="1600" spc="110" dirty="0"/>
              <a:t> </a:t>
            </a:r>
            <a:r>
              <a:rPr sz="1600" spc="-5" dirty="0"/>
              <a:t>reasoning.</a:t>
            </a:r>
            <a:endParaRPr sz="1600" dirty="0"/>
          </a:p>
          <a:p>
            <a:pPr marL="12700" algn="just">
              <a:lnSpc>
                <a:spcPct val="100000"/>
              </a:lnSpc>
              <a:spcBef>
                <a:spcPts val="960"/>
              </a:spcBef>
              <a:buSzPct val="93750"/>
              <a:buFont typeface="Wingdings" panose="05000000000000000000" pitchFamily="2" charset="2"/>
              <a:buChar char="q"/>
              <a:tabLst>
                <a:tab pos="174625" algn="l"/>
              </a:tabLst>
            </a:pPr>
            <a:r>
              <a:rPr sz="1600" spc="-5" dirty="0"/>
              <a:t>Some </a:t>
            </a:r>
            <a:r>
              <a:rPr sz="1600" spc="-10" dirty="0"/>
              <a:t>programs </a:t>
            </a:r>
            <a:r>
              <a:rPr sz="1600" spc="-5" dirty="0"/>
              <a:t>and </a:t>
            </a:r>
            <a:r>
              <a:rPr sz="1600" spc="-10" dirty="0"/>
              <a:t>genres </a:t>
            </a:r>
            <a:r>
              <a:rPr sz="1600" spc="-5" dirty="0"/>
              <a:t>can enhance </a:t>
            </a:r>
            <a:r>
              <a:rPr sz="1600" spc="-10" dirty="0"/>
              <a:t>moral</a:t>
            </a:r>
            <a:r>
              <a:rPr sz="1600" spc="185" dirty="0"/>
              <a:t> </a:t>
            </a:r>
            <a:r>
              <a:rPr sz="1600" spc="-10" dirty="0"/>
              <a:t>development.</a:t>
            </a:r>
            <a:endParaRPr sz="1600" dirty="0"/>
          </a:p>
        </p:txBody>
      </p:sp>
      <p:sp>
        <p:nvSpPr>
          <p:cNvPr id="62" name="Title 62">
            <a:extLst>
              <a:ext uri="{FF2B5EF4-FFF2-40B4-BE49-F238E27FC236}">
                <a16:creationId xmlns:a16="http://schemas.microsoft.com/office/drawing/2014/main" id="{707020DA-AAF7-44F8-865B-8519E83F969A}"/>
              </a:ext>
            </a:extLst>
          </p:cNvPr>
          <p:cNvSpPr txBox="1">
            <a:spLocks/>
          </p:cNvSpPr>
          <p:nvPr/>
        </p:nvSpPr>
        <p:spPr>
          <a:xfrm>
            <a:off x="755268" y="156237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MY"/>
              <a:t>IMPACT OF MEDIA ON VARIOUS ASPECTS OF DEVELOPMENT</a:t>
            </a:r>
            <a:endParaRPr lang="en-MY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xfrm>
            <a:off x="721868" y="1828241"/>
            <a:ext cx="660552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Media and </a:t>
            </a:r>
            <a:r>
              <a:rPr spc="-5" dirty="0"/>
              <a:t>Antisocial</a:t>
            </a:r>
            <a:r>
              <a:rPr spc="-70" dirty="0"/>
              <a:t> </a:t>
            </a:r>
            <a:r>
              <a:rPr spc="-5" dirty="0"/>
              <a:t>Behavior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694880" y="2664751"/>
            <a:ext cx="3914775" cy="305625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98450" marR="5080" indent="-285750" algn="just">
              <a:lnSpc>
                <a:spcPct val="148200"/>
              </a:lnSpc>
              <a:spcBef>
                <a:spcPts val="195"/>
              </a:spcBef>
              <a:buFont typeface="Wingdings" panose="05000000000000000000" pitchFamily="2" charset="2"/>
              <a:buChar char="q"/>
              <a:tabLst>
                <a:tab pos="274955" algn="l"/>
              </a:tabLst>
            </a:pPr>
            <a:r>
              <a:rPr sz="1800" spc="-5" dirty="0">
                <a:latin typeface="Verdana"/>
                <a:cs typeface="Verdana"/>
              </a:rPr>
              <a:t>O</a:t>
            </a:r>
            <a:r>
              <a:rPr sz="1600" spc="-5" dirty="0">
                <a:latin typeface="Verdana"/>
                <a:cs typeface="Verdana"/>
              </a:rPr>
              <a:t>n an </a:t>
            </a:r>
            <a:r>
              <a:rPr sz="1600" spc="-10" dirty="0">
                <a:latin typeface="Verdana"/>
                <a:cs typeface="Verdana"/>
              </a:rPr>
              <a:t>average </a:t>
            </a:r>
            <a:r>
              <a:rPr sz="1600" spc="-5" dirty="0">
                <a:latin typeface="Verdana"/>
                <a:cs typeface="Verdana"/>
              </a:rPr>
              <a:t>a child views  </a:t>
            </a:r>
            <a:r>
              <a:rPr sz="1600" spc="-10" dirty="0">
                <a:latin typeface="Verdana"/>
                <a:cs typeface="Verdana"/>
              </a:rPr>
              <a:t>200,000 </a:t>
            </a:r>
            <a:r>
              <a:rPr sz="1600" spc="-5" dirty="0">
                <a:latin typeface="Verdana"/>
                <a:cs typeface="Verdana"/>
              </a:rPr>
              <a:t>violent acts </a:t>
            </a:r>
            <a:r>
              <a:rPr sz="1600" spc="5" dirty="0">
                <a:latin typeface="Verdana"/>
                <a:cs typeface="Verdana"/>
              </a:rPr>
              <a:t>on </a:t>
            </a:r>
            <a:r>
              <a:rPr sz="1600" spc="-5" dirty="0">
                <a:latin typeface="Verdana"/>
                <a:cs typeface="Verdana"/>
              </a:rPr>
              <a:t>television by  the age of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18.</a:t>
            </a:r>
          </a:p>
          <a:p>
            <a:pPr marL="298450" indent="-285750">
              <a:lnSpc>
                <a:spcPct val="100000"/>
              </a:lnSpc>
              <a:spcBef>
                <a:spcPts val="1235"/>
              </a:spcBef>
              <a:buSzPct val="112500"/>
              <a:buFont typeface="Wingdings" panose="05000000000000000000" pitchFamily="2" charset="2"/>
              <a:buChar char="q"/>
              <a:tabLst>
                <a:tab pos="274955" algn="l"/>
                <a:tab pos="1017905" algn="l"/>
                <a:tab pos="2129155" algn="l"/>
                <a:tab pos="3696335" algn="l"/>
              </a:tabLst>
            </a:pPr>
            <a:r>
              <a:rPr sz="1600" spc="-5" dirty="0">
                <a:latin typeface="Verdana"/>
                <a:cs typeface="Verdana"/>
              </a:rPr>
              <a:t>Kids	become	desensitized	</a:t>
            </a:r>
            <a:r>
              <a:rPr sz="1600" spc="-15" dirty="0">
                <a:latin typeface="Verdana"/>
                <a:cs typeface="Verdana"/>
              </a:rPr>
              <a:t>to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lang="en-MY" sz="1600" spc="-5" dirty="0">
                <a:latin typeface="Verdana"/>
                <a:cs typeface="Verdana"/>
              </a:rPr>
              <a:t>    </a:t>
            </a:r>
            <a:r>
              <a:rPr sz="1600" spc="-5" dirty="0">
                <a:latin typeface="Verdana"/>
                <a:cs typeface="Verdana"/>
              </a:rPr>
              <a:t>violence and more</a:t>
            </a:r>
            <a:r>
              <a:rPr sz="1600" spc="5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aggressive.</a:t>
            </a:r>
            <a:endParaRPr sz="1600" dirty="0">
              <a:latin typeface="Verdana"/>
              <a:cs typeface="Verdana"/>
            </a:endParaRPr>
          </a:p>
          <a:p>
            <a:pPr marL="298450" marR="6985" indent="-285750" algn="just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46379" algn="l"/>
              </a:tabLst>
            </a:pPr>
            <a:r>
              <a:rPr sz="1600" spc="-5" dirty="0">
                <a:latin typeface="Verdana"/>
                <a:cs typeface="Verdana"/>
              </a:rPr>
              <a:t>Violence </a:t>
            </a:r>
            <a:r>
              <a:rPr sz="1600" dirty="0">
                <a:latin typeface="Verdana"/>
                <a:cs typeface="Verdana"/>
              </a:rPr>
              <a:t>is </a:t>
            </a:r>
            <a:r>
              <a:rPr sz="1600" spc="-5" dirty="0">
                <a:latin typeface="Verdana"/>
                <a:cs typeface="Verdana"/>
              </a:rPr>
              <a:t>often promoted </a:t>
            </a:r>
            <a:r>
              <a:rPr sz="1600" dirty="0">
                <a:latin typeface="Verdana"/>
                <a:cs typeface="Verdana"/>
              </a:rPr>
              <a:t>as </a:t>
            </a:r>
            <a:r>
              <a:rPr sz="1600" spc="-5" dirty="0">
                <a:latin typeface="Verdana"/>
                <a:cs typeface="Verdana"/>
              </a:rPr>
              <a:t>a </a:t>
            </a:r>
            <a:r>
              <a:rPr sz="1600" dirty="0">
                <a:latin typeface="Verdana"/>
                <a:cs typeface="Verdana"/>
              </a:rPr>
              <a:t>fun  </a:t>
            </a:r>
            <a:r>
              <a:rPr sz="1600" spc="-5" dirty="0">
                <a:latin typeface="Verdana"/>
                <a:cs typeface="Verdana"/>
              </a:rPr>
              <a:t>and effective </a:t>
            </a:r>
            <a:r>
              <a:rPr sz="1600" spc="-15" dirty="0">
                <a:latin typeface="Verdana"/>
                <a:cs typeface="Verdana"/>
              </a:rPr>
              <a:t>way </a:t>
            </a:r>
            <a:r>
              <a:rPr sz="1600" spc="-5" dirty="0">
                <a:latin typeface="Verdana"/>
                <a:cs typeface="Verdana"/>
              </a:rPr>
              <a:t>to </a:t>
            </a:r>
            <a:r>
              <a:rPr sz="1600" spc="-10" dirty="0">
                <a:latin typeface="Verdana"/>
                <a:cs typeface="Verdana"/>
              </a:rPr>
              <a:t>get </a:t>
            </a:r>
            <a:r>
              <a:rPr sz="1600" dirty="0">
                <a:latin typeface="Verdana"/>
                <a:cs typeface="Verdana"/>
              </a:rPr>
              <a:t>what</a:t>
            </a:r>
            <a:r>
              <a:rPr sz="1600" spc="45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you  </a:t>
            </a:r>
            <a:r>
              <a:rPr sz="1600" spc="-10" dirty="0">
                <a:latin typeface="Verdana"/>
                <a:cs typeface="Verdana"/>
              </a:rPr>
              <a:t>want.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025300" y="2590038"/>
            <a:ext cx="4002023" cy="3503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Title 62">
            <a:extLst>
              <a:ext uri="{FF2B5EF4-FFF2-40B4-BE49-F238E27FC236}">
                <a16:creationId xmlns:a16="http://schemas.microsoft.com/office/drawing/2014/main" id="{EEC1DAA0-097D-443E-BB14-C4380444F25E}"/>
              </a:ext>
            </a:extLst>
          </p:cNvPr>
          <p:cNvSpPr txBox="1">
            <a:spLocks/>
          </p:cNvSpPr>
          <p:nvPr/>
        </p:nvSpPr>
        <p:spPr>
          <a:xfrm>
            <a:off x="715050" y="3810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MY"/>
              <a:t>IMPACT OF MEDIA ON VARIOUS ASPECTS OF DEVELOPMENT</a:t>
            </a:r>
            <a:endParaRPr lang="en-MY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1" y="1969818"/>
            <a:ext cx="6858000" cy="328769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600" b="1" spc="-10" dirty="0">
                <a:latin typeface="Verdana"/>
                <a:cs typeface="Verdana"/>
              </a:rPr>
              <a:t>Media </a:t>
            </a:r>
            <a:r>
              <a:rPr sz="1600" b="1" spc="-5" dirty="0">
                <a:latin typeface="Verdana"/>
                <a:cs typeface="Verdana"/>
              </a:rPr>
              <a:t>and </a:t>
            </a:r>
            <a:r>
              <a:rPr sz="1600" b="1" spc="-10" dirty="0">
                <a:latin typeface="Verdana"/>
                <a:cs typeface="Verdana"/>
              </a:rPr>
              <a:t>Antisocial</a:t>
            </a:r>
            <a:r>
              <a:rPr sz="1600" b="1" spc="9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Behavior</a:t>
            </a:r>
            <a:endParaRPr sz="1600" dirty="0">
              <a:latin typeface="Verdana"/>
              <a:cs typeface="Verdana"/>
            </a:endParaRPr>
          </a:p>
          <a:p>
            <a:pPr marL="298450" marR="5080" indent="-285750" algn="just">
              <a:lnSpc>
                <a:spcPct val="150000"/>
              </a:lnSpc>
              <a:spcBef>
                <a:spcPts val="5"/>
              </a:spcBef>
              <a:buFont typeface="Wingdings" panose="05000000000000000000" pitchFamily="2" charset="2"/>
              <a:buChar char="q"/>
              <a:tabLst>
                <a:tab pos="246379" algn="l"/>
              </a:tabLst>
            </a:pPr>
            <a:r>
              <a:rPr sz="1600" spc="-10" dirty="0">
                <a:latin typeface="Verdana"/>
                <a:cs typeface="Verdana"/>
              </a:rPr>
              <a:t>Many </a:t>
            </a:r>
            <a:r>
              <a:rPr sz="1600" spc="-5" dirty="0">
                <a:latin typeface="Verdana"/>
                <a:cs typeface="Verdana"/>
              </a:rPr>
              <a:t>violent act </a:t>
            </a:r>
            <a:r>
              <a:rPr sz="1600" dirty="0">
                <a:latin typeface="Verdana"/>
                <a:cs typeface="Verdana"/>
              </a:rPr>
              <a:t>are </a:t>
            </a:r>
            <a:r>
              <a:rPr sz="1600" spc="-5" dirty="0">
                <a:latin typeface="Verdana"/>
                <a:cs typeface="Verdana"/>
              </a:rPr>
              <a:t>perpetrated by the </a:t>
            </a:r>
            <a:r>
              <a:rPr sz="1600" dirty="0">
                <a:latin typeface="Verdana"/>
                <a:cs typeface="Verdana"/>
              </a:rPr>
              <a:t>“good </a:t>
            </a:r>
            <a:r>
              <a:rPr sz="1600" spc="-5" dirty="0">
                <a:latin typeface="Verdana"/>
                <a:cs typeface="Verdana"/>
              </a:rPr>
              <a:t>guys” whom </a:t>
            </a:r>
            <a:r>
              <a:rPr sz="1600" dirty="0">
                <a:latin typeface="Verdana"/>
                <a:cs typeface="Verdana"/>
              </a:rPr>
              <a:t>kids  </a:t>
            </a:r>
            <a:r>
              <a:rPr sz="1600" spc="-10" dirty="0">
                <a:latin typeface="Verdana"/>
                <a:cs typeface="Verdana"/>
              </a:rPr>
              <a:t>have </a:t>
            </a:r>
            <a:r>
              <a:rPr sz="1600" spc="-5" dirty="0">
                <a:latin typeface="Verdana"/>
                <a:cs typeface="Verdana"/>
              </a:rPr>
              <a:t>been taught to </a:t>
            </a:r>
            <a:r>
              <a:rPr sz="1600" dirty="0">
                <a:latin typeface="Verdana"/>
                <a:cs typeface="Verdana"/>
              </a:rPr>
              <a:t>admire. </a:t>
            </a:r>
            <a:endParaRPr lang="en-MY" sz="1600" dirty="0">
              <a:latin typeface="Verdana"/>
              <a:cs typeface="Verdana"/>
            </a:endParaRPr>
          </a:p>
          <a:p>
            <a:pPr marL="12700" marR="5080" algn="just">
              <a:lnSpc>
                <a:spcPct val="150000"/>
              </a:lnSpc>
              <a:spcBef>
                <a:spcPts val="5"/>
              </a:spcBef>
              <a:tabLst>
                <a:tab pos="246379" algn="l"/>
              </a:tabLst>
            </a:pPr>
            <a:endParaRPr lang="en-MY" sz="1600" dirty="0">
              <a:latin typeface="Verdana"/>
              <a:cs typeface="Verdana"/>
            </a:endParaRPr>
          </a:p>
          <a:p>
            <a:pPr marL="12700" marR="5080" algn="just">
              <a:lnSpc>
                <a:spcPct val="150000"/>
              </a:lnSpc>
              <a:spcBef>
                <a:spcPts val="5"/>
              </a:spcBef>
              <a:tabLst>
                <a:tab pos="246379" algn="l"/>
              </a:tabLst>
            </a:pPr>
            <a:endParaRPr lang="en-MY" sz="1600" dirty="0">
              <a:latin typeface="Verdana"/>
              <a:cs typeface="Verdana"/>
            </a:endParaRPr>
          </a:p>
          <a:p>
            <a:pPr marL="298450" marR="5080" indent="-285750" algn="just">
              <a:lnSpc>
                <a:spcPct val="150000"/>
              </a:lnSpc>
              <a:spcBef>
                <a:spcPts val="5"/>
              </a:spcBef>
              <a:buFont typeface="Wingdings" panose="05000000000000000000" pitchFamily="2" charset="2"/>
              <a:buChar char="q"/>
              <a:tabLst>
                <a:tab pos="246379" algn="l"/>
              </a:tabLst>
            </a:pPr>
            <a:r>
              <a:rPr sz="1600" spc="-10" dirty="0">
                <a:latin typeface="Verdana"/>
                <a:cs typeface="Verdana"/>
              </a:rPr>
              <a:t>Even </a:t>
            </a:r>
            <a:r>
              <a:rPr sz="1600" spc="-5" dirty="0">
                <a:latin typeface="Verdana"/>
                <a:cs typeface="Verdana"/>
              </a:rPr>
              <a:t>though </a:t>
            </a:r>
            <a:r>
              <a:rPr sz="1600" dirty="0">
                <a:latin typeface="Verdana"/>
                <a:cs typeface="Verdana"/>
              </a:rPr>
              <a:t>kids </a:t>
            </a:r>
            <a:r>
              <a:rPr sz="1600" spc="-5" dirty="0">
                <a:latin typeface="Verdana"/>
                <a:cs typeface="Verdana"/>
              </a:rPr>
              <a:t>are taught by their  parents that </a:t>
            </a:r>
            <a:r>
              <a:rPr sz="1600" spc="-10" dirty="0">
                <a:latin typeface="Verdana"/>
                <a:cs typeface="Verdana"/>
              </a:rPr>
              <a:t>it's </a:t>
            </a:r>
            <a:r>
              <a:rPr sz="1600" spc="-5" dirty="0">
                <a:latin typeface="Verdana"/>
                <a:cs typeface="Verdana"/>
              </a:rPr>
              <a:t>not right </a:t>
            </a:r>
            <a:r>
              <a:rPr sz="1600" dirty="0">
                <a:latin typeface="Verdana"/>
                <a:cs typeface="Verdana"/>
              </a:rPr>
              <a:t>to </a:t>
            </a:r>
            <a:r>
              <a:rPr sz="1600" spc="-5" dirty="0">
                <a:latin typeface="Verdana"/>
                <a:cs typeface="Verdana"/>
              </a:rPr>
              <a:t>hit, television says </a:t>
            </a:r>
            <a:r>
              <a:rPr sz="1600" spc="-10" dirty="0">
                <a:latin typeface="Verdana"/>
                <a:cs typeface="Verdana"/>
              </a:rPr>
              <a:t>it's </a:t>
            </a:r>
            <a:r>
              <a:rPr sz="1600" dirty="0">
                <a:latin typeface="Verdana"/>
                <a:cs typeface="Verdana"/>
              </a:rPr>
              <a:t>OK </a:t>
            </a:r>
            <a:r>
              <a:rPr sz="1600" spc="-5" dirty="0">
                <a:latin typeface="Verdana"/>
                <a:cs typeface="Verdana"/>
              </a:rPr>
              <a:t>to bite, hit, or  </a:t>
            </a:r>
            <a:r>
              <a:rPr sz="1600" dirty="0">
                <a:latin typeface="Verdana"/>
                <a:cs typeface="Verdana"/>
              </a:rPr>
              <a:t>kick </a:t>
            </a:r>
            <a:r>
              <a:rPr sz="1600" spc="-10" dirty="0">
                <a:latin typeface="Verdana"/>
                <a:cs typeface="Verdana"/>
              </a:rPr>
              <a:t>if </a:t>
            </a:r>
            <a:r>
              <a:rPr sz="1600" spc="-5" dirty="0">
                <a:latin typeface="Verdana"/>
                <a:cs typeface="Verdana"/>
              </a:rPr>
              <a:t>you're the </a:t>
            </a:r>
            <a:r>
              <a:rPr sz="1600" dirty="0">
                <a:latin typeface="Verdana"/>
                <a:cs typeface="Verdana"/>
              </a:rPr>
              <a:t>good </a:t>
            </a:r>
            <a:r>
              <a:rPr sz="1600" spc="-35" dirty="0">
                <a:latin typeface="Verdana"/>
                <a:cs typeface="Verdana"/>
              </a:rPr>
              <a:t>guy. </a:t>
            </a:r>
            <a:r>
              <a:rPr sz="1600" dirty="0">
                <a:latin typeface="Verdana"/>
                <a:cs typeface="Verdana"/>
              </a:rPr>
              <a:t>This </a:t>
            </a:r>
            <a:r>
              <a:rPr sz="1600" spc="-5" dirty="0">
                <a:latin typeface="Verdana"/>
                <a:cs typeface="Verdana"/>
              </a:rPr>
              <a:t>can lead </a:t>
            </a:r>
            <a:r>
              <a:rPr sz="1600" spc="-10" dirty="0">
                <a:latin typeface="Verdana"/>
                <a:cs typeface="Verdana"/>
              </a:rPr>
              <a:t>to </a:t>
            </a:r>
            <a:r>
              <a:rPr sz="1600" dirty="0">
                <a:latin typeface="Verdana"/>
                <a:cs typeface="Verdana"/>
              </a:rPr>
              <a:t>confusion when kids </a:t>
            </a:r>
            <a:r>
              <a:rPr sz="1600" spc="-5" dirty="0">
                <a:latin typeface="Verdana"/>
                <a:cs typeface="Verdana"/>
              </a:rPr>
              <a:t>try </a:t>
            </a:r>
            <a:r>
              <a:rPr sz="1600" dirty="0">
                <a:latin typeface="Verdana"/>
                <a:cs typeface="Verdana"/>
              </a:rPr>
              <a:t>to  </a:t>
            </a:r>
            <a:r>
              <a:rPr sz="1600" spc="-5" dirty="0">
                <a:latin typeface="Verdana"/>
                <a:cs typeface="Verdana"/>
              </a:rPr>
              <a:t>understand the </a:t>
            </a:r>
            <a:r>
              <a:rPr sz="1600" spc="-10" dirty="0">
                <a:latin typeface="Verdana"/>
                <a:cs typeface="Verdana"/>
              </a:rPr>
              <a:t>difference between </a:t>
            </a:r>
            <a:r>
              <a:rPr sz="1600" spc="-5" dirty="0">
                <a:latin typeface="Verdana"/>
                <a:cs typeface="Verdana"/>
              </a:rPr>
              <a:t>right and</a:t>
            </a:r>
            <a:r>
              <a:rPr sz="1600" spc="13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wrong.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62" name="Title 62">
            <a:extLst>
              <a:ext uri="{FF2B5EF4-FFF2-40B4-BE49-F238E27FC236}">
                <a16:creationId xmlns:a16="http://schemas.microsoft.com/office/drawing/2014/main" id="{C1475FC5-F4B8-4F15-829F-62D1CB4DBC1B}"/>
              </a:ext>
            </a:extLst>
          </p:cNvPr>
          <p:cNvSpPr txBox="1">
            <a:spLocks/>
          </p:cNvSpPr>
          <p:nvPr/>
        </p:nvSpPr>
        <p:spPr>
          <a:xfrm>
            <a:off x="715050" y="381000"/>
            <a:ext cx="6347713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MY"/>
              <a:t>IMPACT OF MEDIA ON VARIOUS ASPECTS OF DEVELOPMENT</a:t>
            </a:r>
            <a:endParaRPr lang="en-MY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xfrm>
            <a:off x="153541" y="1130872"/>
            <a:ext cx="687997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Media and </a:t>
            </a:r>
            <a:r>
              <a:rPr spc="-10" dirty="0"/>
              <a:t>Antisocial</a:t>
            </a:r>
            <a:r>
              <a:rPr spc="-5" dirty="0"/>
              <a:t> Behavior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717452" y="1697694"/>
            <a:ext cx="7271384" cy="2970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6350" indent="-285750">
              <a:lnSpc>
                <a:spcPct val="154400"/>
              </a:lnSpc>
              <a:spcBef>
                <a:spcPts val="100"/>
              </a:spcBef>
              <a:buSzPct val="112500"/>
              <a:buFont typeface="Wingdings" panose="05000000000000000000" pitchFamily="2" charset="2"/>
              <a:buChar char="q"/>
              <a:tabLst>
                <a:tab pos="274955" algn="l"/>
              </a:tabLst>
            </a:pPr>
            <a:r>
              <a:rPr sz="1600" spc="-5" dirty="0">
                <a:latin typeface="Verdana"/>
                <a:cs typeface="Verdana"/>
              </a:rPr>
              <a:t>Behaviour problems, nightmares, </a:t>
            </a:r>
            <a:r>
              <a:rPr sz="1600" dirty="0">
                <a:latin typeface="Verdana"/>
                <a:cs typeface="Verdana"/>
              </a:rPr>
              <a:t>and </a:t>
            </a:r>
            <a:r>
              <a:rPr sz="1600" spc="-5" dirty="0">
                <a:latin typeface="Verdana"/>
                <a:cs typeface="Verdana"/>
              </a:rPr>
              <a:t>difficulty sleeping may follow  exposure to media</a:t>
            </a:r>
            <a:r>
              <a:rPr sz="1600" spc="6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violence.</a:t>
            </a:r>
            <a:endParaRPr lang="en-MY" sz="1600" spc="-5" dirty="0">
              <a:latin typeface="Verdana"/>
              <a:cs typeface="Verdana"/>
            </a:endParaRPr>
          </a:p>
          <a:p>
            <a:pPr marL="12700" marR="6350">
              <a:lnSpc>
                <a:spcPct val="154400"/>
              </a:lnSpc>
              <a:spcBef>
                <a:spcPts val="100"/>
              </a:spcBef>
              <a:buSzPct val="112500"/>
              <a:tabLst>
                <a:tab pos="274955" algn="l"/>
              </a:tabLst>
            </a:pPr>
            <a:endParaRPr sz="1600" dirty="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960"/>
              </a:spcBef>
              <a:buFont typeface="Wingdings" panose="05000000000000000000" pitchFamily="2" charset="2"/>
              <a:buChar char="q"/>
              <a:tabLst>
                <a:tab pos="246379" algn="l"/>
              </a:tabLst>
            </a:pPr>
            <a:r>
              <a:rPr sz="1600" spc="-25" dirty="0">
                <a:latin typeface="Verdana"/>
                <a:cs typeface="Verdana"/>
              </a:rPr>
              <a:t>Young </a:t>
            </a:r>
            <a:r>
              <a:rPr sz="1600" dirty="0">
                <a:latin typeface="Verdana"/>
                <a:cs typeface="Verdana"/>
              </a:rPr>
              <a:t>kids are </a:t>
            </a:r>
            <a:r>
              <a:rPr sz="1600" spc="-5" dirty="0">
                <a:latin typeface="Verdana"/>
                <a:cs typeface="Verdana"/>
              </a:rPr>
              <a:t>particularly frightened by scary </a:t>
            </a:r>
            <a:r>
              <a:rPr sz="1600" dirty="0">
                <a:latin typeface="Verdana"/>
                <a:cs typeface="Verdana"/>
              </a:rPr>
              <a:t>and violent</a:t>
            </a:r>
            <a:r>
              <a:rPr sz="1600" spc="26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images.</a:t>
            </a:r>
            <a:endParaRPr lang="en-MY" sz="1600" spc="-5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246379" algn="l"/>
              </a:tabLst>
            </a:pPr>
            <a:endParaRPr sz="1600" dirty="0">
              <a:latin typeface="Verdana"/>
              <a:cs typeface="Verdana"/>
            </a:endParaRPr>
          </a:p>
          <a:p>
            <a:pPr marL="298450" marR="508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sz="1600" spc="-5" dirty="0">
                <a:latin typeface="Verdana"/>
                <a:cs typeface="Verdana"/>
              </a:rPr>
              <a:t>Simply telling </a:t>
            </a:r>
            <a:r>
              <a:rPr sz="1600" dirty="0">
                <a:latin typeface="Verdana"/>
                <a:cs typeface="Verdana"/>
              </a:rPr>
              <a:t>kids </a:t>
            </a:r>
            <a:r>
              <a:rPr sz="1600" spc="-5" dirty="0">
                <a:latin typeface="Verdana"/>
                <a:cs typeface="Verdana"/>
              </a:rPr>
              <a:t>that those images aren't real won't console them,  </a:t>
            </a:r>
            <a:r>
              <a:rPr sz="1600" spc="-10" dirty="0">
                <a:latin typeface="Verdana"/>
                <a:cs typeface="Verdana"/>
              </a:rPr>
              <a:t>because </a:t>
            </a:r>
            <a:r>
              <a:rPr sz="1600" spc="-5" dirty="0">
                <a:latin typeface="Verdana"/>
                <a:cs typeface="Verdana"/>
              </a:rPr>
              <a:t>they can't </a:t>
            </a:r>
            <a:r>
              <a:rPr sz="1600" spc="-10" dirty="0">
                <a:latin typeface="Verdana"/>
                <a:cs typeface="Verdana"/>
              </a:rPr>
              <a:t>yet distinguish between </a:t>
            </a:r>
            <a:r>
              <a:rPr sz="1600" spc="-5" dirty="0">
                <a:latin typeface="Verdana"/>
                <a:cs typeface="Verdana"/>
              </a:rPr>
              <a:t>fantasy and</a:t>
            </a:r>
            <a:r>
              <a:rPr sz="1600" spc="225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reality.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349246" y="4466209"/>
            <a:ext cx="4445508" cy="2017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Title 62">
            <a:extLst>
              <a:ext uri="{FF2B5EF4-FFF2-40B4-BE49-F238E27FC236}">
                <a16:creationId xmlns:a16="http://schemas.microsoft.com/office/drawing/2014/main" id="{C4EE9BB4-2A2E-409F-88F4-C864A46F9428}"/>
              </a:ext>
            </a:extLst>
          </p:cNvPr>
          <p:cNvSpPr txBox="1">
            <a:spLocks/>
          </p:cNvSpPr>
          <p:nvPr/>
        </p:nvSpPr>
        <p:spPr>
          <a:xfrm>
            <a:off x="685800" y="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MY" sz="2800" dirty="0"/>
              <a:t>IMPACT OF MEDIA ON VARIOUS ASPECTS OF DEVELOPMENT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3992" y="1552576"/>
            <a:ext cx="6347713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Media and </a:t>
            </a:r>
            <a:r>
              <a:rPr spc="-10" dirty="0"/>
              <a:t>Antisocial</a:t>
            </a:r>
            <a:r>
              <a:rPr spc="-5" dirty="0"/>
              <a:t> Behavior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6142" y="2322982"/>
            <a:ext cx="7159625" cy="22570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244475" algn="l"/>
              </a:tabLst>
            </a:pPr>
            <a:r>
              <a:rPr sz="1600" spc="-5" dirty="0">
                <a:latin typeface="Verdana"/>
                <a:cs typeface="Verdana"/>
              </a:rPr>
              <a:t>Violent </a:t>
            </a:r>
            <a:r>
              <a:rPr sz="1600" spc="-10" dirty="0">
                <a:latin typeface="Verdana"/>
                <a:cs typeface="Verdana"/>
              </a:rPr>
              <a:t>television programming </a:t>
            </a:r>
            <a:r>
              <a:rPr sz="1600" spc="-5" dirty="0">
                <a:latin typeface="Verdana"/>
                <a:cs typeface="Verdana"/>
              </a:rPr>
              <a:t>contributes to both short- term and  long-term </a:t>
            </a:r>
            <a:r>
              <a:rPr sz="1600" spc="-10" dirty="0">
                <a:latin typeface="Verdana"/>
                <a:cs typeface="Verdana"/>
              </a:rPr>
              <a:t>increases in children's </a:t>
            </a:r>
            <a:r>
              <a:rPr sz="1600" spc="-5" dirty="0">
                <a:latin typeface="Verdana"/>
                <a:cs typeface="Verdana"/>
              </a:rPr>
              <a:t>aggressive</a:t>
            </a:r>
            <a:r>
              <a:rPr sz="1600" spc="175" dirty="0">
                <a:latin typeface="Verdana"/>
                <a:cs typeface="Verdana"/>
              </a:rPr>
              <a:t> </a:t>
            </a:r>
            <a:r>
              <a:rPr sz="1600" spc="-30" dirty="0" err="1">
                <a:latin typeface="Verdana"/>
                <a:cs typeface="Verdana"/>
              </a:rPr>
              <a:t>behaviour</a:t>
            </a:r>
            <a:r>
              <a:rPr sz="1600" spc="-30" dirty="0">
                <a:latin typeface="Verdana"/>
                <a:cs typeface="Verdana"/>
              </a:rPr>
              <a:t>.</a:t>
            </a:r>
            <a:endParaRPr lang="en-MY" sz="1600" spc="-30" dirty="0">
              <a:latin typeface="Verdana"/>
              <a:cs typeface="Verdana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244475" algn="l"/>
              </a:tabLst>
            </a:pPr>
            <a:endParaRPr sz="1600" dirty="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960"/>
              </a:spcBef>
              <a:buFont typeface="Wingdings" panose="05000000000000000000" pitchFamily="2" charset="2"/>
              <a:buChar char="q"/>
              <a:tabLst>
                <a:tab pos="246379" algn="l"/>
              </a:tabLst>
            </a:pPr>
            <a:r>
              <a:rPr sz="1600" spc="-5" dirty="0">
                <a:latin typeface="Verdana"/>
                <a:cs typeface="Verdana"/>
              </a:rPr>
              <a:t>Video </a:t>
            </a:r>
            <a:r>
              <a:rPr sz="1600" spc="-10" dirty="0">
                <a:latin typeface="Verdana"/>
                <a:cs typeface="Verdana"/>
              </a:rPr>
              <a:t>games </a:t>
            </a:r>
            <a:r>
              <a:rPr sz="1600" spc="-5" dirty="0">
                <a:latin typeface="Verdana"/>
                <a:cs typeface="Verdana"/>
              </a:rPr>
              <a:t>act as fantasy</a:t>
            </a:r>
            <a:r>
              <a:rPr sz="1600" spc="9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violence.</a:t>
            </a:r>
            <a:endParaRPr lang="en-MY" sz="1600" spc="-5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246379" algn="l"/>
              </a:tabLst>
            </a:pPr>
            <a:endParaRPr sz="1600" dirty="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960"/>
              </a:spcBef>
              <a:buFont typeface="Wingdings" panose="05000000000000000000" pitchFamily="2" charset="2"/>
              <a:buChar char="q"/>
              <a:tabLst>
                <a:tab pos="246379" algn="l"/>
              </a:tabLst>
            </a:pPr>
            <a:r>
              <a:rPr sz="1600" spc="-5" dirty="0">
                <a:latin typeface="Verdana"/>
                <a:cs typeface="Verdana"/>
              </a:rPr>
              <a:t>Exposure to violent media </a:t>
            </a:r>
            <a:r>
              <a:rPr sz="1600" spc="-10" dirty="0">
                <a:latin typeface="Verdana"/>
                <a:cs typeface="Verdana"/>
              </a:rPr>
              <a:t>results in Risky</a:t>
            </a:r>
            <a:r>
              <a:rPr sz="1600" spc="165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behaviour.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63" name="Title 62">
            <a:extLst>
              <a:ext uri="{FF2B5EF4-FFF2-40B4-BE49-F238E27FC236}">
                <a16:creationId xmlns:a16="http://schemas.microsoft.com/office/drawing/2014/main" id="{73F8843B-482D-425B-B8DE-FC93A9DF0C67}"/>
              </a:ext>
            </a:extLst>
          </p:cNvPr>
          <p:cNvSpPr txBox="1">
            <a:spLocks/>
          </p:cNvSpPr>
          <p:nvPr/>
        </p:nvSpPr>
        <p:spPr>
          <a:xfrm>
            <a:off x="762000" y="93002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MY"/>
              <a:t>IMPACT OF MEDIA ON VARIOUS ASPECTS OF DEVELOPMENT</a:t>
            </a:r>
            <a:endParaRPr lang="en-MY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xfrm>
            <a:off x="558139" y="1335659"/>
            <a:ext cx="424906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Risky</a:t>
            </a:r>
            <a:r>
              <a:rPr spc="-55" dirty="0"/>
              <a:t> </a:t>
            </a:r>
            <a:r>
              <a:rPr spc="-5" dirty="0"/>
              <a:t>Behaviour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1007465" y="2046858"/>
            <a:ext cx="1433195" cy="39517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5"/>
              </a:spcBef>
              <a:buSzPct val="112500"/>
              <a:buFont typeface="Wingdings" panose="05000000000000000000" pitchFamily="2" charset="2"/>
              <a:buChar char="q"/>
              <a:tabLst>
                <a:tab pos="275590" algn="l"/>
              </a:tabLst>
            </a:pPr>
            <a:r>
              <a:rPr sz="1600" spc="-5" dirty="0">
                <a:latin typeface="Verdana"/>
                <a:cs typeface="Verdana"/>
              </a:rPr>
              <a:t>Smoking</a:t>
            </a:r>
            <a:endParaRPr sz="1600" dirty="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35"/>
              </a:spcBef>
              <a:buFont typeface="Wingdings" panose="05000000000000000000" pitchFamily="2" charset="2"/>
              <a:buChar char="q"/>
              <a:tabLst>
                <a:tab pos="246379" algn="l"/>
              </a:tabLst>
            </a:pPr>
            <a:r>
              <a:rPr sz="1600" spc="-5" dirty="0">
                <a:latin typeface="Verdana"/>
                <a:cs typeface="Verdana"/>
              </a:rPr>
              <a:t>Drinking</a:t>
            </a:r>
            <a:endParaRPr sz="1600" dirty="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246379" algn="l"/>
              </a:tabLst>
            </a:pPr>
            <a:r>
              <a:rPr sz="1600" spc="-5" dirty="0">
                <a:latin typeface="Verdana"/>
                <a:cs typeface="Verdana"/>
              </a:rPr>
              <a:t>Drugs</a:t>
            </a:r>
            <a:endParaRPr sz="1600" dirty="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246379" algn="l"/>
              </a:tabLst>
            </a:pPr>
            <a:r>
              <a:rPr sz="1600" spc="-10" dirty="0">
                <a:latin typeface="Verdana"/>
                <a:cs typeface="Verdana"/>
              </a:rPr>
              <a:t>Ragging</a:t>
            </a:r>
            <a:endParaRPr sz="1600" dirty="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246379" algn="l"/>
              </a:tabLst>
            </a:pPr>
            <a:r>
              <a:rPr sz="1600" spc="-10" dirty="0">
                <a:latin typeface="Verdana"/>
                <a:cs typeface="Verdana"/>
              </a:rPr>
              <a:t>Eve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teasing</a:t>
            </a:r>
            <a:endParaRPr sz="1600" dirty="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246379" algn="l"/>
              </a:tabLst>
            </a:pPr>
            <a:r>
              <a:rPr sz="1600" spc="-5" dirty="0">
                <a:latin typeface="Verdana"/>
                <a:cs typeface="Verdana"/>
              </a:rPr>
              <a:t>Sexual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acts</a:t>
            </a:r>
            <a:endParaRPr sz="1600" dirty="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q"/>
              <a:tabLst>
                <a:tab pos="246379" algn="l"/>
              </a:tabLst>
            </a:pPr>
            <a:r>
              <a:rPr sz="1600" spc="-5" dirty="0">
                <a:latin typeface="Verdana"/>
                <a:cs typeface="Verdana"/>
              </a:rPr>
              <a:t>Grooming</a:t>
            </a:r>
            <a:endParaRPr sz="1600" dirty="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246379" algn="l"/>
              </a:tabLst>
            </a:pPr>
            <a:r>
              <a:rPr sz="1600" spc="-5" dirty="0">
                <a:latin typeface="Verdana"/>
                <a:cs typeface="Verdana"/>
              </a:rPr>
              <a:t>Driving</a:t>
            </a:r>
            <a:endParaRPr sz="1600" dirty="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246379" algn="l"/>
              </a:tabLst>
            </a:pPr>
            <a:r>
              <a:rPr sz="1600" spc="-10" dirty="0">
                <a:latin typeface="Verdana"/>
                <a:cs typeface="Verdana"/>
              </a:rPr>
              <a:t>Fighting</a:t>
            </a:r>
            <a:endParaRPr sz="1600" dirty="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246379" algn="l"/>
              </a:tabLst>
            </a:pPr>
            <a:r>
              <a:rPr sz="1600" spc="-5" dirty="0">
                <a:latin typeface="Verdana"/>
                <a:cs typeface="Verdana"/>
              </a:rPr>
              <a:t>Language</a:t>
            </a:r>
            <a:endParaRPr sz="1600" dirty="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246379" algn="l"/>
              </a:tabLst>
            </a:pPr>
            <a:r>
              <a:rPr sz="1600" spc="-5" dirty="0">
                <a:latin typeface="Verdana"/>
                <a:cs typeface="Verdana"/>
              </a:rPr>
              <a:t>Emotions</a:t>
            </a:r>
            <a:endParaRPr sz="1600" dirty="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246379" algn="l"/>
              </a:tabLst>
            </a:pPr>
            <a:r>
              <a:rPr sz="1600" spc="-5" dirty="0">
                <a:latin typeface="Verdana"/>
                <a:cs typeface="Verdana"/>
              </a:rPr>
              <a:t>Aggression</a:t>
            </a:r>
            <a:endParaRPr sz="1600" dirty="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246379" algn="l"/>
              </a:tabLst>
            </a:pPr>
            <a:r>
              <a:rPr sz="1600" spc="-5" dirty="0">
                <a:latin typeface="Verdana"/>
                <a:cs typeface="Verdana"/>
              </a:rPr>
              <a:t>Copy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cats</a:t>
            </a:r>
            <a:endParaRPr sz="1600" dirty="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246379" algn="l"/>
              </a:tabLst>
            </a:pPr>
            <a:r>
              <a:rPr sz="1600" spc="-10" dirty="0">
                <a:latin typeface="Verdana"/>
                <a:cs typeface="Verdana"/>
              </a:rPr>
              <a:t>Health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63" name="Title 62">
            <a:extLst>
              <a:ext uri="{FF2B5EF4-FFF2-40B4-BE49-F238E27FC236}">
                <a16:creationId xmlns:a16="http://schemas.microsoft.com/office/drawing/2014/main" id="{186EB08F-0159-439A-B372-2B694A5AFF53}"/>
              </a:ext>
            </a:extLst>
          </p:cNvPr>
          <p:cNvSpPr txBox="1">
            <a:spLocks/>
          </p:cNvSpPr>
          <p:nvPr/>
        </p:nvSpPr>
        <p:spPr>
          <a:xfrm>
            <a:off x="685800" y="14859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MY"/>
              <a:t>IMPACT OF MEDIA ON VARIOUS ASPECTS OF DEVELOPMENT</a:t>
            </a:r>
            <a:endParaRPr lang="en-MY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object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45152"/>
              </p:ext>
            </p:extLst>
          </p:nvPr>
        </p:nvGraphicFramePr>
        <p:xfrm>
          <a:off x="457201" y="1493774"/>
          <a:ext cx="8458200" cy="5087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6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2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836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Positive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Negative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045">
                <a:tc>
                  <a:txBody>
                    <a:bodyPr/>
                    <a:lstStyle/>
                    <a:p>
                      <a:pPr marL="1390015" marR="616585" indent="-75311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Increase in academic and</a:t>
                      </a:r>
                      <a:r>
                        <a:rPr sz="1500" spc="-1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social  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skills/exposure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Risky</a:t>
                      </a:r>
                      <a:r>
                        <a:rPr sz="1500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behaviour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1790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946">
                <a:tc>
                  <a:txBody>
                    <a:bodyPr/>
                    <a:lstStyle/>
                    <a:p>
                      <a:pPr marL="111125" marR="91440" indent="127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Children </a:t>
                      </a:r>
                      <a:r>
                        <a:rPr sz="1500" spc="5" dirty="0">
                          <a:latin typeface="Verdana"/>
                          <a:cs typeface="Verdana"/>
                        </a:rPr>
                        <a:t>viewing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educational 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programming  </a:t>
                      </a:r>
                      <a:r>
                        <a:rPr sz="1500" spc="-10" dirty="0">
                          <a:latin typeface="Verdana"/>
                          <a:cs typeface="Verdana"/>
                        </a:rPr>
                        <a:t>have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higher 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grades. Improves </a:t>
                      </a:r>
                      <a:r>
                        <a:rPr sz="1500" spc="5" dirty="0">
                          <a:latin typeface="Verdana"/>
                          <a:cs typeface="Verdana"/>
                        </a:rPr>
                        <a:t>reading 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writing 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grasping.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Audio and visual</a:t>
                      </a:r>
                      <a:r>
                        <a:rPr sz="15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learning.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Phobias and</a:t>
                      </a:r>
                      <a:r>
                        <a:rPr sz="15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fears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0708">
                <a:tc>
                  <a:txBody>
                    <a:bodyPr/>
                    <a:lstStyle/>
                    <a:p>
                      <a:pPr marL="377825" marR="35623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Certain programmes are prepared</a:t>
                      </a:r>
                      <a:r>
                        <a:rPr sz="1500" spc="-1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for  children for real life</a:t>
                      </a:r>
                      <a:r>
                        <a:rPr sz="1500" spc="-10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situations.</a:t>
                      </a: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Understanding 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the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world around</a:t>
                      </a:r>
                      <a:r>
                        <a:rPr sz="15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us.</a:t>
                      </a:r>
                    </a:p>
                  </a:txBody>
                  <a:tcPr marL="0" marR="0" marT="838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500" spc="-20" dirty="0">
                          <a:latin typeface="Verdana"/>
                          <a:cs typeface="Verdana"/>
                        </a:rPr>
                        <a:t>Obesity,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lack of physical</a:t>
                      </a:r>
                      <a:r>
                        <a:rPr sz="15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activities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6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15265" marR="193040" indent="-635" algn="ctr">
                        <a:lnSpc>
                          <a:spcPct val="100000"/>
                        </a:lnSpc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Helps develop skills 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like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critical thinking,  writing, public speaking, imagination</a:t>
                      </a:r>
                      <a:r>
                        <a:rPr sz="1500" spc="-1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and  creativity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500" spc="-5" dirty="0">
                          <a:latin typeface="Verdana"/>
                          <a:cs typeface="Verdana"/>
                        </a:rPr>
                        <a:t>Inappropriate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language and</a:t>
                      </a:r>
                      <a:r>
                        <a:rPr sz="1500" spc="-6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manners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6282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Develops 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gross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motor skills. Video</a:t>
                      </a:r>
                      <a:r>
                        <a:rPr sz="15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games</a:t>
                      </a:r>
                      <a:endParaRPr sz="1500">
                        <a:latin typeface="Verdana"/>
                        <a:cs typeface="Verdana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500" spc="5" dirty="0">
                          <a:latin typeface="Verdana"/>
                          <a:cs typeface="Verdana"/>
                        </a:rPr>
                        <a:t>help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enhance </a:t>
                      </a:r>
                      <a:r>
                        <a:rPr sz="1500" spc="-5" dirty="0">
                          <a:latin typeface="Verdana"/>
                          <a:cs typeface="Verdana"/>
                        </a:rPr>
                        <a:t>gross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motor</a:t>
                      </a:r>
                      <a:r>
                        <a:rPr sz="15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skills.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Aggressive behaviour lack of actual</a:t>
                      </a:r>
                      <a:r>
                        <a:rPr sz="15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500" dirty="0">
                          <a:latin typeface="Verdana"/>
                          <a:cs typeface="Verdana"/>
                        </a:rPr>
                        <a:t>real</a:t>
                      </a: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500" dirty="0">
                          <a:latin typeface="Verdana"/>
                          <a:cs typeface="Verdana"/>
                        </a:rPr>
                        <a:t>experiences</a:t>
                      </a: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4" name="Title 62">
            <a:extLst>
              <a:ext uri="{FF2B5EF4-FFF2-40B4-BE49-F238E27FC236}">
                <a16:creationId xmlns:a16="http://schemas.microsoft.com/office/drawing/2014/main" id="{30FC5A4E-61FF-4C39-949C-011F501750AF}"/>
              </a:ext>
            </a:extLst>
          </p:cNvPr>
          <p:cNvSpPr txBox="1">
            <a:spLocks/>
          </p:cNvSpPr>
          <p:nvPr/>
        </p:nvSpPr>
        <p:spPr>
          <a:xfrm>
            <a:off x="457201" y="184697"/>
            <a:ext cx="7467600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MY" sz="3200" dirty="0"/>
              <a:t>POSITIVE AND NEGATIVE IMPACT OF MEDIA ON CHILDREN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234182" y="894207"/>
            <a:ext cx="127254" cy="178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43753" y="881252"/>
            <a:ext cx="133985" cy="74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3678" y="881252"/>
            <a:ext cx="133985" cy="745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9320" y="843407"/>
            <a:ext cx="314960" cy="278765"/>
          </a:xfrm>
          <a:custGeom>
            <a:avLst/>
            <a:gdLst/>
            <a:ahLst/>
            <a:cxnLst/>
            <a:rect l="l" t="t" r="r" b="b"/>
            <a:pathLst>
              <a:path w="314960" h="278765">
                <a:moveTo>
                  <a:pt x="0" y="0"/>
                </a:moveTo>
                <a:lnTo>
                  <a:pt x="94233" y="0"/>
                </a:lnTo>
                <a:lnTo>
                  <a:pt x="158876" y="191515"/>
                </a:lnTo>
                <a:lnTo>
                  <a:pt x="222630" y="0"/>
                </a:lnTo>
                <a:lnTo>
                  <a:pt x="314959" y="0"/>
                </a:lnTo>
                <a:lnTo>
                  <a:pt x="207771" y="278256"/>
                </a:lnTo>
                <a:lnTo>
                  <a:pt x="106552" y="278256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80382" y="843407"/>
            <a:ext cx="89535" cy="278765"/>
          </a:xfrm>
          <a:custGeom>
            <a:avLst/>
            <a:gdLst/>
            <a:ahLst/>
            <a:cxnLst/>
            <a:rect l="l" t="t" r="r" b="b"/>
            <a:pathLst>
              <a:path w="89535" h="278765">
                <a:moveTo>
                  <a:pt x="0" y="0"/>
                </a:moveTo>
                <a:lnTo>
                  <a:pt x="89407" y="0"/>
                </a:lnTo>
                <a:lnTo>
                  <a:pt x="89407" y="278256"/>
                </a:lnTo>
                <a:lnTo>
                  <a:pt x="0" y="278256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52495" y="843407"/>
            <a:ext cx="177165" cy="383540"/>
          </a:xfrm>
          <a:custGeom>
            <a:avLst/>
            <a:gdLst/>
            <a:ahLst/>
            <a:cxnLst/>
            <a:rect l="l" t="t" r="r" b="b"/>
            <a:pathLst>
              <a:path w="177164" h="383540">
                <a:moveTo>
                  <a:pt x="34670" y="0"/>
                </a:moveTo>
                <a:lnTo>
                  <a:pt x="176910" y="0"/>
                </a:lnTo>
                <a:lnTo>
                  <a:pt x="176910" y="283209"/>
                </a:lnTo>
                <a:lnTo>
                  <a:pt x="169671" y="325104"/>
                </a:lnTo>
                <a:lnTo>
                  <a:pt x="147954" y="356615"/>
                </a:lnTo>
                <a:lnTo>
                  <a:pt x="114760" y="376443"/>
                </a:lnTo>
                <a:lnTo>
                  <a:pt x="73278" y="383031"/>
                </a:lnTo>
                <a:lnTo>
                  <a:pt x="61444" y="382910"/>
                </a:lnTo>
                <a:lnTo>
                  <a:pt x="19770" y="379930"/>
                </a:lnTo>
                <a:lnTo>
                  <a:pt x="0" y="376554"/>
                </a:lnTo>
                <a:lnTo>
                  <a:pt x="0" y="312673"/>
                </a:lnTo>
                <a:lnTo>
                  <a:pt x="6857" y="312673"/>
                </a:lnTo>
                <a:lnTo>
                  <a:pt x="11810" y="314325"/>
                </a:lnTo>
                <a:lnTo>
                  <a:pt x="18033" y="315721"/>
                </a:lnTo>
                <a:lnTo>
                  <a:pt x="25400" y="316864"/>
                </a:lnTo>
                <a:lnTo>
                  <a:pt x="32765" y="318007"/>
                </a:lnTo>
                <a:lnTo>
                  <a:pt x="38734" y="318642"/>
                </a:lnTo>
                <a:lnTo>
                  <a:pt x="42925" y="318642"/>
                </a:lnTo>
                <a:lnTo>
                  <a:pt x="78104" y="303275"/>
                </a:lnTo>
                <a:lnTo>
                  <a:pt x="87375" y="252729"/>
                </a:lnTo>
                <a:lnTo>
                  <a:pt x="87375" y="60451"/>
                </a:lnTo>
                <a:lnTo>
                  <a:pt x="34670" y="60451"/>
                </a:lnTo>
                <a:lnTo>
                  <a:pt x="3467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01436" y="835660"/>
            <a:ext cx="260985" cy="294005"/>
          </a:xfrm>
          <a:custGeom>
            <a:avLst/>
            <a:gdLst/>
            <a:ahLst/>
            <a:cxnLst/>
            <a:rect l="l" t="t" r="r" b="b"/>
            <a:pathLst>
              <a:path w="260985" h="294005">
                <a:moveTo>
                  <a:pt x="143255" y="0"/>
                </a:moveTo>
                <a:lnTo>
                  <a:pt x="188618" y="3589"/>
                </a:lnTo>
                <a:lnTo>
                  <a:pt x="228568" y="12890"/>
                </a:lnTo>
                <a:lnTo>
                  <a:pt x="247776" y="19812"/>
                </a:lnTo>
                <a:lnTo>
                  <a:pt x="247776" y="90169"/>
                </a:lnTo>
                <a:lnTo>
                  <a:pt x="240157" y="90169"/>
                </a:lnTo>
                <a:lnTo>
                  <a:pt x="229895" y="83716"/>
                </a:lnTo>
                <a:lnTo>
                  <a:pt x="218932" y="77882"/>
                </a:lnTo>
                <a:lnTo>
                  <a:pt x="182229" y="64311"/>
                </a:lnTo>
                <a:lnTo>
                  <a:pt x="143510" y="59436"/>
                </a:lnTo>
                <a:lnTo>
                  <a:pt x="133173" y="59815"/>
                </a:lnTo>
                <a:lnTo>
                  <a:pt x="92455" y="75056"/>
                </a:lnTo>
                <a:lnTo>
                  <a:pt x="92455" y="82295"/>
                </a:lnTo>
                <a:lnTo>
                  <a:pt x="92455" y="88900"/>
                </a:lnTo>
                <a:lnTo>
                  <a:pt x="130683" y="107823"/>
                </a:lnTo>
                <a:lnTo>
                  <a:pt x="160020" y="113156"/>
                </a:lnTo>
                <a:lnTo>
                  <a:pt x="167854" y="114563"/>
                </a:lnTo>
                <a:lnTo>
                  <a:pt x="208045" y="124997"/>
                </a:lnTo>
                <a:lnTo>
                  <a:pt x="243586" y="148589"/>
                </a:lnTo>
                <a:lnTo>
                  <a:pt x="259427" y="183594"/>
                </a:lnTo>
                <a:lnTo>
                  <a:pt x="260476" y="197738"/>
                </a:lnTo>
                <a:lnTo>
                  <a:pt x="258052" y="218293"/>
                </a:lnTo>
                <a:lnTo>
                  <a:pt x="238724" y="253067"/>
                </a:lnTo>
                <a:lnTo>
                  <a:pt x="200747" y="278836"/>
                </a:lnTo>
                <a:lnTo>
                  <a:pt x="147788" y="291980"/>
                </a:lnTo>
                <a:lnTo>
                  <a:pt x="115950" y="293624"/>
                </a:lnTo>
                <a:lnTo>
                  <a:pt x="97807" y="293195"/>
                </a:lnTo>
                <a:lnTo>
                  <a:pt x="48640" y="286765"/>
                </a:lnTo>
                <a:lnTo>
                  <a:pt x="9957" y="275496"/>
                </a:lnTo>
                <a:lnTo>
                  <a:pt x="0" y="271399"/>
                </a:lnTo>
                <a:lnTo>
                  <a:pt x="0" y="197992"/>
                </a:lnTo>
                <a:lnTo>
                  <a:pt x="8254" y="197992"/>
                </a:lnTo>
                <a:lnTo>
                  <a:pt x="12700" y="201167"/>
                </a:lnTo>
                <a:lnTo>
                  <a:pt x="17779" y="204597"/>
                </a:lnTo>
                <a:lnTo>
                  <a:pt x="55810" y="223087"/>
                </a:lnTo>
                <a:lnTo>
                  <a:pt x="98298" y="233156"/>
                </a:lnTo>
                <a:lnTo>
                  <a:pt x="117728" y="234187"/>
                </a:lnTo>
                <a:lnTo>
                  <a:pt x="130016" y="233828"/>
                </a:lnTo>
                <a:lnTo>
                  <a:pt x="169290" y="218693"/>
                </a:lnTo>
                <a:lnTo>
                  <a:pt x="169290" y="211200"/>
                </a:lnTo>
                <a:lnTo>
                  <a:pt x="169290" y="204342"/>
                </a:lnTo>
                <a:lnTo>
                  <a:pt x="133603" y="187578"/>
                </a:lnTo>
                <a:lnTo>
                  <a:pt x="98393" y="181421"/>
                </a:lnTo>
                <a:lnTo>
                  <a:pt x="90487" y="179911"/>
                </a:lnTo>
                <a:lnTo>
                  <a:pt x="42830" y="163750"/>
                </a:lnTo>
                <a:lnTo>
                  <a:pt x="11557" y="134548"/>
                </a:lnTo>
                <a:lnTo>
                  <a:pt x="1270" y="93472"/>
                </a:lnTo>
                <a:lnTo>
                  <a:pt x="3651" y="74229"/>
                </a:lnTo>
                <a:lnTo>
                  <a:pt x="22701" y="40840"/>
                </a:lnTo>
                <a:lnTo>
                  <a:pt x="60084" y="15001"/>
                </a:lnTo>
                <a:lnTo>
                  <a:pt x="112039" y="1666"/>
                </a:lnTo>
                <a:lnTo>
                  <a:pt x="143255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29709" y="835660"/>
            <a:ext cx="260350" cy="293370"/>
          </a:xfrm>
          <a:custGeom>
            <a:avLst/>
            <a:gdLst/>
            <a:ahLst/>
            <a:cxnLst/>
            <a:rect l="l" t="t" r="r" b="b"/>
            <a:pathLst>
              <a:path w="260350" h="293369">
                <a:moveTo>
                  <a:pt x="162560" y="0"/>
                </a:moveTo>
                <a:lnTo>
                  <a:pt x="202725" y="3482"/>
                </a:lnTo>
                <a:lnTo>
                  <a:pt x="249247" y="17617"/>
                </a:lnTo>
                <a:lnTo>
                  <a:pt x="259841" y="22351"/>
                </a:lnTo>
                <a:lnTo>
                  <a:pt x="259841" y="98425"/>
                </a:lnTo>
                <a:lnTo>
                  <a:pt x="247268" y="98425"/>
                </a:lnTo>
                <a:lnTo>
                  <a:pt x="243839" y="95376"/>
                </a:lnTo>
                <a:lnTo>
                  <a:pt x="239649" y="91948"/>
                </a:lnTo>
                <a:lnTo>
                  <a:pt x="202691" y="69723"/>
                </a:lnTo>
                <a:lnTo>
                  <a:pt x="166369" y="63753"/>
                </a:lnTo>
                <a:lnTo>
                  <a:pt x="149582" y="65160"/>
                </a:lnTo>
                <a:lnTo>
                  <a:pt x="111505" y="86360"/>
                </a:lnTo>
                <a:lnTo>
                  <a:pt x="93539" y="129526"/>
                </a:lnTo>
                <a:lnTo>
                  <a:pt x="92328" y="147954"/>
                </a:lnTo>
                <a:lnTo>
                  <a:pt x="93565" y="166838"/>
                </a:lnTo>
                <a:lnTo>
                  <a:pt x="112013" y="208914"/>
                </a:lnTo>
                <a:lnTo>
                  <a:pt x="150840" y="228435"/>
                </a:lnTo>
                <a:lnTo>
                  <a:pt x="167893" y="229742"/>
                </a:lnTo>
                <a:lnTo>
                  <a:pt x="176063" y="229504"/>
                </a:lnTo>
                <a:lnTo>
                  <a:pt x="214629" y="220344"/>
                </a:lnTo>
                <a:lnTo>
                  <a:pt x="220599" y="216788"/>
                </a:lnTo>
                <a:lnTo>
                  <a:pt x="226187" y="213487"/>
                </a:lnTo>
                <a:lnTo>
                  <a:pt x="247268" y="195834"/>
                </a:lnTo>
                <a:lnTo>
                  <a:pt x="259841" y="195834"/>
                </a:lnTo>
                <a:lnTo>
                  <a:pt x="259841" y="271906"/>
                </a:lnTo>
                <a:lnTo>
                  <a:pt x="249225" y="276600"/>
                </a:lnTo>
                <a:lnTo>
                  <a:pt x="204160" y="290155"/>
                </a:lnTo>
                <a:lnTo>
                  <a:pt x="165226" y="293369"/>
                </a:lnTo>
                <a:lnTo>
                  <a:pt x="147417" y="292842"/>
                </a:lnTo>
                <a:lnTo>
                  <a:pt x="98678" y="284734"/>
                </a:lnTo>
                <a:lnTo>
                  <a:pt x="57923" y="266410"/>
                </a:lnTo>
                <a:lnTo>
                  <a:pt x="26717" y="237521"/>
                </a:lnTo>
                <a:lnTo>
                  <a:pt x="6750" y="198032"/>
                </a:lnTo>
                <a:lnTo>
                  <a:pt x="0" y="147954"/>
                </a:lnTo>
                <a:lnTo>
                  <a:pt x="809" y="129188"/>
                </a:lnTo>
                <a:lnTo>
                  <a:pt x="12953" y="80772"/>
                </a:lnTo>
                <a:lnTo>
                  <a:pt x="38278" y="43892"/>
                </a:lnTo>
                <a:lnTo>
                  <a:pt x="73548" y="18764"/>
                </a:lnTo>
                <a:lnTo>
                  <a:pt x="116179" y="4661"/>
                </a:lnTo>
                <a:lnTo>
                  <a:pt x="146798" y="521"/>
                </a:lnTo>
                <a:lnTo>
                  <a:pt x="16256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62982" y="834644"/>
            <a:ext cx="294640" cy="294640"/>
          </a:xfrm>
          <a:custGeom>
            <a:avLst/>
            <a:gdLst/>
            <a:ahLst/>
            <a:cxnLst/>
            <a:rect l="l" t="t" r="r" b="b"/>
            <a:pathLst>
              <a:path w="294639" h="294640">
                <a:moveTo>
                  <a:pt x="157987" y="0"/>
                </a:moveTo>
                <a:lnTo>
                  <a:pt x="217519" y="8588"/>
                </a:lnTo>
                <a:lnTo>
                  <a:pt x="260095" y="34416"/>
                </a:lnTo>
                <a:lnTo>
                  <a:pt x="285813" y="76231"/>
                </a:lnTo>
                <a:lnTo>
                  <a:pt x="294385" y="133095"/>
                </a:lnTo>
                <a:lnTo>
                  <a:pt x="294385" y="164337"/>
                </a:lnTo>
                <a:lnTo>
                  <a:pt x="90169" y="164337"/>
                </a:lnTo>
                <a:lnTo>
                  <a:pt x="92452" y="179746"/>
                </a:lnTo>
                <a:lnTo>
                  <a:pt x="115062" y="214375"/>
                </a:lnTo>
                <a:lnTo>
                  <a:pt x="161621" y="230681"/>
                </a:lnTo>
                <a:lnTo>
                  <a:pt x="182625" y="231775"/>
                </a:lnTo>
                <a:lnTo>
                  <a:pt x="196625" y="231134"/>
                </a:lnTo>
                <a:lnTo>
                  <a:pt x="237362" y="221614"/>
                </a:lnTo>
                <a:lnTo>
                  <a:pt x="279272" y="199770"/>
                </a:lnTo>
                <a:lnTo>
                  <a:pt x="289178" y="199770"/>
                </a:lnTo>
                <a:lnTo>
                  <a:pt x="289178" y="271398"/>
                </a:lnTo>
                <a:lnTo>
                  <a:pt x="274250" y="277066"/>
                </a:lnTo>
                <a:lnTo>
                  <a:pt x="232155" y="288925"/>
                </a:lnTo>
                <a:lnTo>
                  <a:pt x="188811" y="294050"/>
                </a:lnTo>
                <a:lnTo>
                  <a:pt x="172973" y="294385"/>
                </a:lnTo>
                <a:lnTo>
                  <a:pt x="133516" y="292048"/>
                </a:lnTo>
                <a:lnTo>
                  <a:pt x="69318" y="273276"/>
                </a:lnTo>
                <a:lnTo>
                  <a:pt x="25074" y="235936"/>
                </a:lnTo>
                <a:lnTo>
                  <a:pt x="2786" y="182266"/>
                </a:lnTo>
                <a:lnTo>
                  <a:pt x="0" y="149478"/>
                </a:lnTo>
                <a:lnTo>
                  <a:pt x="2623" y="116804"/>
                </a:lnTo>
                <a:lnTo>
                  <a:pt x="23681" y="62218"/>
                </a:lnTo>
                <a:lnTo>
                  <a:pt x="65262" y="22663"/>
                </a:lnTo>
                <a:lnTo>
                  <a:pt x="123174" y="2522"/>
                </a:lnTo>
                <a:lnTo>
                  <a:pt x="15798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92905" y="834644"/>
            <a:ext cx="294640" cy="294640"/>
          </a:xfrm>
          <a:custGeom>
            <a:avLst/>
            <a:gdLst/>
            <a:ahLst/>
            <a:cxnLst/>
            <a:rect l="l" t="t" r="r" b="b"/>
            <a:pathLst>
              <a:path w="294639" h="294640">
                <a:moveTo>
                  <a:pt x="157988" y="0"/>
                </a:moveTo>
                <a:lnTo>
                  <a:pt x="217519" y="8588"/>
                </a:lnTo>
                <a:lnTo>
                  <a:pt x="260096" y="34416"/>
                </a:lnTo>
                <a:lnTo>
                  <a:pt x="285813" y="76231"/>
                </a:lnTo>
                <a:lnTo>
                  <a:pt x="294386" y="133095"/>
                </a:lnTo>
                <a:lnTo>
                  <a:pt x="294386" y="164337"/>
                </a:lnTo>
                <a:lnTo>
                  <a:pt x="90170" y="164337"/>
                </a:lnTo>
                <a:lnTo>
                  <a:pt x="92452" y="179746"/>
                </a:lnTo>
                <a:lnTo>
                  <a:pt x="115062" y="214375"/>
                </a:lnTo>
                <a:lnTo>
                  <a:pt x="161621" y="230681"/>
                </a:lnTo>
                <a:lnTo>
                  <a:pt x="182626" y="231775"/>
                </a:lnTo>
                <a:lnTo>
                  <a:pt x="196625" y="231134"/>
                </a:lnTo>
                <a:lnTo>
                  <a:pt x="237363" y="221614"/>
                </a:lnTo>
                <a:lnTo>
                  <a:pt x="279273" y="199770"/>
                </a:lnTo>
                <a:lnTo>
                  <a:pt x="289179" y="199770"/>
                </a:lnTo>
                <a:lnTo>
                  <a:pt x="289179" y="271398"/>
                </a:lnTo>
                <a:lnTo>
                  <a:pt x="274250" y="277066"/>
                </a:lnTo>
                <a:lnTo>
                  <a:pt x="232156" y="288925"/>
                </a:lnTo>
                <a:lnTo>
                  <a:pt x="188811" y="294050"/>
                </a:lnTo>
                <a:lnTo>
                  <a:pt x="172974" y="294385"/>
                </a:lnTo>
                <a:lnTo>
                  <a:pt x="133516" y="292048"/>
                </a:lnTo>
                <a:lnTo>
                  <a:pt x="69318" y="273276"/>
                </a:lnTo>
                <a:lnTo>
                  <a:pt x="25074" y="235936"/>
                </a:lnTo>
                <a:lnTo>
                  <a:pt x="2786" y="182266"/>
                </a:lnTo>
                <a:lnTo>
                  <a:pt x="0" y="149478"/>
                </a:lnTo>
                <a:lnTo>
                  <a:pt x="2623" y="116804"/>
                </a:lnTo>
                <a:lnTo>
                  <a:pt x="23681" y="62218"/>
                </a:lnTo>
                <a:lnTo>
                  <a:pt x="65262" y="22663"/>
                </a:lnTo>
                <a:lnTo>
                  <a:pt x="123174" y="2522"/>
                </a:lnTo>
                <a:lnTo>
                  <a:pt x="15798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04795" y="814577"/>
            <a:ext cx="182880" cy="245110"/>
          </a:xfrm>
          <a:custGeom>
            <a:avLst/>
            <a:gdLst/>
            <a:ahLst/>
            <a:cxnLst/>
            <a:rect l="l" t="t" r="r" b="b"/>
            <a:pathLst>
              <a:path w="182880" h="245109">
                <a:moveTo>
                  <a:pt x="91440" y="0"/>
                </a:moveTo>
                <a:lnTo>
                  <a:pt x="49569" y="10239"/>
                </a:lnTo>
                <a:lnTo>
                  <a:pt x="16827" y="44307"/>
                </a:lnTo>
                <a:lnTo>
                  <a:pt x="1984" y="92408"/>
                </a:lnTo>
                <a:lnTo>
                  <a:pt x="0" y="122682"/>
                </a:lnTo>
                <a:lnTo>
                  <a:pt x="476" y="138543"/>
                </a:lnTo>
                <a:lnTo>
                  <a:pt x="7619" y="178816"/>
                </a:lnTo>
                <a:lnTo>
                  <a:pt x="27559" y="216662"/>
                </a:lnTo>
                <a:lnTo>
                  <a:pt x="64918" y="241198"/>
                </a:lnTo>
                <a:lnTo>
                  <a:pt x="91440" y="245110"/>
                </a:lnTo>
                <a:lnTo>
                  <a:pt x="100540" y="244677"/>
                </a:lnTo>
                <a:lnTo>
                  <a:pt x="142001" y="229028"/>
                </a:lnTo>
                <a:lnTo>
                  <a:pt x="167544" y="197754"/>
                </a:lnTo>
                <a:lnTo>
                  <a:pt x="180990" y="151415"/>
                </a:lnTo>
                <a:lnTo>
                  <a:pt x="182625" y="122427"/>
                </a:lnTo>
                <a:lnTo>
                  <a:pt x="182149" y="106471"/>
                </a:lnTo>
                <a:lnTo>
                  <a:pt x="175006" y="65912"/>
                </a:lnTo>
                <a:lnTo>
                  <a:pt x="154940" y="28321"/>
                </a:lnTo>
                <a:lnTo>
                  <a:pt x="117496" y="3804"/>
                </a:lnTo>
                <a:lnTo>
                  <a:pt x="9144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17238" y="763777"/>
            <a:ext cx="209550" cy="363855"/>
          </a:xfrm>
          <a:custGeom>
            <a:avLst/>
            <a:gdLst/>
            <a:ahLst/>
            <a:cxnLst/>
            <a:rect l="l" t="t" r="r" b="b"/>
            <a:pathLst>
              <a:path w="209550" h="363855">
                <a:moveTo>
                  <a:pt x="36702" y="0"/>
                </a:moveTo>
                <a:lnTo>
                  <a:pt x="126111" y="0"/>
                </a:lnTo>
                <a:lnTo>
                  <a:pt x="126111" y="79629"/>
                </a:lnTo>
                <a:lnTo>
                  <a:pt x="209423" y="79629"/>
                </a:lnTo>
                <a:lnTo>
                  <a:pt x="209423" y="140081"/>
                </a:lnTo>
                <a:lnTo>
                  <a:pt x="126111" y="140081"/>
                </a:lnTo>
                <a:lnTo>
                  <a:pt x="126111" y="238887"/>
                </a:lnTo>
                <a:lnTo>
                  <a:pt x="127888" y="278257"/>
                </a:lnTo>
                <a:lnTo>
                  <a:pt x="130301" y="283972"/>
                </a:lnTo>
                <a:lnTo>
                  <a:pt x="132587" y="289813"/>
                </a:lnTo>
                <a:lnTo>
                  <a:pt x="168148" y="302895"/>
                </a:lnTo>
                <a:lnTo>
                  <a:pt x="172720" y="302895"/>
                </a:lnTo>
                <a:lnTo>
                  <a:pt x="178815" y="301879"/>
                </a:lnTo>
                <a:lnTo>
                  <a:pt x="186309" y="299847"/>
                </a:lnTo>
                <a:lnTo>
                  <a:pt x="193801" y="297942"/>
                </a:lnTo>
                <a:lnTo>
                  <a:pt x="199009" y="296037"/>
                </a:lnTo>
                <a:lnTo>
                  <a:pt x="201929" y="294386"/>
                </a:lnTo>
                <a:lnTo>
                  <a:pt x="209423" y="294386"/>
                </a:lnTo>
                <a:lnTo>
                  <a:pt x="209423" y="355473"/>
                </a:lnTo>
                <a:lnTo>
                  <a:pt x="202088" y="357187"/>
                </a:lnTo>
                <a:lnTo>
                  <a:pt x="161004" y="362791"/>
                </a:lnTo>
                <a:lnTo>
                  <a:pt x="139446" y="363347"/>
                </a:lnTo>
                <a:lnTo>
                  <a:pt x="115109" y="362017"/>
                </a:lnTo>
                <a:lnTo>
                  <a:pt x="76438" y="351452"/>
                </a:lnTo>
                <a:lnTo>
                  <a:pt x="43021" y="313674"/>
                </a:lnTo>
                <a:lnTo>
                  <a:pt x="36702" y="270129"/>
                </a:lnTo>
                <a:lnTo>
                  <a:pt x="36702" y="140081"/>
                </a:lnTo>
                <a:lnTo>
                  <a:pt x="0" y="140081"/>
                </a:lnTo>
                <a:lnTo>
                  <a:pt x="0" y="79629"/>
                </a:lnTo>
                <a:lnTo>
                  <a:pt x="36702" y="79629"/>
                </a:lnTo>
                <a:lnTo>
                  <a:pt x="36702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05989" y="744981"/>
            <a:ext cx="380365" cy="384810"/>
          </a:xfrm>
          <a:custGeom>
            <a:avLst/>
            <a:gdLst/>
            <a:ahLst/>
            <a:cxnLst/>
            <a:rect l="l" t="t" r="r" b="b"/>
            <a:pathLst>
              <a:path w="380364" h="384809">
                <a:moveTo>
                  <a:pt x="189992" y="0"/>
                </a:moveTo>
                <a:lnTo>
                  <a:pt x="231999" y="3236"/>
                </a:lnTo>
                <a:lnTo>
                  <a:pt x="269255" y="12938"/>
                </a:lnTo>
                <a:lnTo>
                  <a:pt x="329565" y="51688"/>
                </a:lnTo>
                <a:lnTo>
                  <a:pt x="367680" y="112649"/>
                </a:lnTo>
                <a:lnTo>
                  <a:pt x="377195" y="150129"/>
                </a:lnTo>
                <a:lnTo>
                  <a:pt x="380365" y="192277"/>
                </a:lnTo>
                <a:lnTo>
                  <a:pt x="377199" y="234116"/>
                </a:lnTo>
                <a:lnTo>
                  <a:pt x="367712" y="271430"/>
                </a:lnTo>
                <a:lnTo>
                  <a:pt x="329819" y="332485"/>
                </a:lnTo>
                <a:lnTo>
                  <a:pt x="269620" y="371348"/>
                </a:lnTo>
                <a:lnTo>
                  <a:pt x="232235" y="381063"/>
                </a:lnTo>
                <a:lnTo>
                  <a:pt x="189992" y="384301"/>
                </a:lnTo>
                <a:lnTo>
                  <a:pt x="147915" y="381063"/>
                </a:lnTo>
                <a:lnTo>
                  <a:pt x="110648" y="371348"/>
                </a:lnTo>
                <a:lnTo>
                  <a:pt x="50546" y="332485"/>
                </a:lnTo>
                <a:lnTo>
                  <a:pt x="12652" y="271430"/>
                </a:lnTo>
                <a:lnTo>
                  <a:pt x="3165" y="234116"/>
                </a:lnTo>
                <a:lnTo>
                  <a:pt x="0" y="192277"/>
                </a:lnTo>
                <a:lnTo>
                  <a:pt x="3165" y="150129"/>
                </a:lnTo>
                <a:lnTo>
                  <a:pt x="12652" y="112648"/>
                </a:lnTo>
                <a:lnTo>
                  <a:pt x="50546" y="51688"/>
                </a:lnTo>
                <a:lnTo>
                  <a:pt x="110648" y="12938"/>
                </a:lnTo>
                <a:lnTo>
                  <a:pt x="147915" y="3236"/>
                </a:lnTo>
                <a:lnTo>
                  <a:pt x="189992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7841" y="736091"/>
            <a:ext cx="94615" cy="67945"/>
          </a:xfrm>
          <a:custGeom>
            <a:avLst/>
            <a:gdLst/>
            <a:ahLst/>
            <a:cxnLst/>
            <a:rect l="l" t="t" r="r" b="b"/>
            <a:pathLst>
              <a:path w="94614" h="67945">
                <a:moveTo>
                  <a:pt x="0" y="0"/>
                </a:moveTo>
                <a:lnTo>
                  <a:pt x="94361" y="0"/>
                </a:lnTo>
                <a:lnTo>
                  <a:pt x="94361" y="67563"/>
                </a:lnTo>
                <a:lnTo>
                  <a:pt x="0" y="6756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34283" y="736091"/>
            <a:ext cx="95250" cy="67945"/>
          </a:xfrm>
          <a:custGeom>
            <a:avLst/>
            <a:gdLst/>
            <a:ahLst/>
            <a:cxnLst/>
            <a:rect l="l" t="t" r="r" b="b"/>
            <a:pathLst>
              <a:path w="95250" h="67945">
                <a:moveTo>
                  <a:pt x="0" y="0"/>
                </a:moveTo>
                <a:lnTo>
                  <a:pt x="95122" y="0"/>
                </a:lnTo>
                <a:lnTo>
                  <a:pt x="95122" y="67563"/>
                </a:lnTo>
                <a:lnTo>
                  <a:pt x="0" y="67563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53917" y="736091"/>
            <a:ext cx="290830" cy="391160"/>
          </a:xfrm>
          <a:custGeom>
            <a:avLst/>
            <a:gdLst/>
            <a:ahLst/>
            <a:cxnLst/>
            <a:rect l="l" t="t" r="r" b="b"/>
            <a:pathLst>
              <a:path w="290829" h="391159">
                <a:moveTo>
                  <a:pt x="0" y="0"/>
                </a:moveTo>
                <a:lnTo>
                  <a:pt x="89407" y="0"/>
                </a:lnTo>
                <a:lnTo>
                  <a:pt x="89407" y="136271"/>
                </a:lnTo>
                <a:lnTo>
                  <a:pt x="99742" y="128480"/>
                </a:lnTo>
                <a:lnTo>
                  <a:pt x="142466" y="105300"/>
                </a:lnTo>
                <a:lnTo>
                  <a:pt x="180720" y="99568"/>
                </a:lnTo>
                <a:lnTo>
                  <a:pt x="205581" y="101949"/>
                </a:lnTo>
                <a:lnTo>
                  <a:pt x="246157" y="120999"/>
                </a:lnTo>
                <a:lnTo>
                  <a:pt x="274355" y="158452"/>
                </a:lnTo>
                <a:lnTo>
                  <a:pt x="288555" y="210927"/>
                </a:lnTo>
                <a:lnTo>
                  <a:pt x="290321" y="242570"/>
                </a:lnTo>
                <a:lnTo>
                  <a:pt x="288059" y="273907"/>
                </a:lnTo>
                <a:lnTo>
                  <a:pt x="269962" y="327437"/>
                </a:lnTo>
                <a:lnTo>
                  <a:pt x="234890" y="367726"/>
                </a:lnTo>
                <a:lnTo>
                  <a:pt x="189654" y="388439"/>
                </a:lnTo>
                <a:lnTo>
                  <a:pt x="163703" y="391033"/>
                </a:lnTo>
                <a:lnTo>
                  <a:pt x="152366" y="390723"/>
                </a:lnTo>
                <a:lnTo>
                  <a:pt x="114143" y="383319"/>
                </a:lnTo>
                <a:lnTo>
                  <a:pt x="89407" y="371729"/>
                </a:lnTo>
                <a:lnTo>
                  <a:pt x="85725" y="385572"/>
                </a:lnTo>
                <a:lnTo>
                  <a:pt x="0" y="385572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73C0C93B-9F37-470E-A731-41CF1B619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8955"/>
            <a:ext cx="6347713" cy="1320800"/>
          </a:xfrm>
        </p:spPr>
        <p:txBody>
          <a:bodyPr/>
          <a:lstStyle/>
          <a:p>
            <a:r>
              <a:rPr lang="en-MY" dirty="0"/>
              <a:t>Objectives </a:t>
            </a: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19FAFF06-0E52-40C9-9BAE-40F17D3612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4532" y="1543744"/>
            <a:ext cx="8177468" cy="3003771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  <a:buFont typeface="Wingdings" panose="05000000000000000000" pitchFamily="2" charset="2"/>
              <a:buChar char="q"/>
              <a:tabLst>
                <a:tab pos="274955" algn="l"/>
              </a:tabLst>
            </a:pPr>
            <a:r>
              <a:rPr sz="1800" dirty="0">
                <a:latin typeface="Verdana"/>
                <a:cs typeface="Verdana"/>
              </a:rPr>
              <a:t>Introduction</a:t>
            </a:r>
          </a:p>
          <a:p>
            <a:pPr marL="12700">
              <a:lnSpc>
                <a:spcPct val="100000"/>
              </a:lnSpc>
              <a:spcBef>
                <a:spcPts val="1080"/>
              </a:spcBef>
              <a:buFont typeface="Wingdings" panose="05000000000000000000" pitchFamily="2" charset="2"/>
              <a:buChar char="q"/>
              <a:tabLst>
                <a:tab pos="274955" algn="l"/>
              </a:tabLst>
            </a:pPr>
            <a:r>
              <a:rPr sz="1800" spc="-100" dirty="0">
                <a:latin typeface="Verdana"/>
                <a:cs typeface="Verdana"/>
              </a:rPr>
              <a:t>To </a:t>
            </a:r>
            <a:r>
              <a:rPr sz="1800" spc="-5" dirty="0">
                <a:latin typeface="Verdana"/>
                <a:cs typeface="Verdana"/>
              </a:rPr>
              <a:t>understand the different </a:t>
            </a:r>
            <a:r>
              <a:rPr sz="1800" dirty="0">
                <a:latin typeface="Verdana"/>
                <a:cs typeface="Verdana"/>
              </a:rPr>
              <a:t>kinds </a:t>
            </a:r>
            <a:r>
              <a:rPr sz="1800" spc="-5" dirty="0">
                <a:latin typeface="Verdana"/>
                <a:cs typeface="Verdana"/>
              </a:rPr>
              <a:t>of</a:t>
            </a:r>
            <a:r>
              <a:rPr sz="1800" spc="15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media.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buFont typeface="Wingdings" panose="05000000000000000000" pitchFamily="2" charset="2"/>
              <a:buChar char="q"/>
              <a:tabLst>
                <a:tab pos="274955" algn="l"/>
              </a:tabLst>
            </a:pPr>
            <a:r>
              <a:rPr sz="1800" spc="-100" dirty="0">
                <a:latin typeface="Verdana"/>
                <a:cs typeface="Verdana"/>
              </a:rPr>
              <a:t>To</a:t>
            </a:r>
            <a:r>
              <a:rPr sz="1800" spc="18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analyse</a:t>
            </a:r>
            <a:r>
              <a:rPr sz="1800" spc="18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the</a:t>
            </a:r>
            <a:r>
              <a:rPr sz="1800" spc="19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impact</a:t>
            </a:r>
            <a:r>
              <a:rPr sz="1800" spc="2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of</a:t>
            </a:r>
            <a:r>
              <a:rPr sz="1800" spc="19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media</a:t>
            </a:r>
            <a:r>
              <a:rPr sz="1800" spc="19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on</a:t>
            </a:r>
            <a:r>
              <a:rPr sz="1800" spc="19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various</a:t>
            </a:r>
            <a:r>
              <a:rPr sz="1800" spc="17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aspects</a:t>
            </a:r>
            <a:r>
              <a:rPr sz="1800" spc="19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of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buFont typeface="Wingdings" panose="05000000000000000000" pitchFamily="2" charset="2"/>
              <a:buChar char="q"/>
            </a:pPr>
            <a:r>
              <a:rPr sz="1800" spc="-5" dirty="0">
                <a:latin typeface="Verdana"/>
                <a:cs typeface="Verdana"/>
              </a:rPr>
              <a:t>development.</a:t>
            </a:r>
            <a:endParaRPr sz="1800" dirty="0">
              <a:latin typeface="Verdana"/>
              <a:cs typeface="Verdana"/>
            </a:endParaRPr>
          </a:p>
          <a:p>
            <a:pPr marL="12700" marR="508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74955" algn="l"/>
              </a:tabLst>
            </a:pPr>
            <a:r>
              <a:rPr sz="1800" spc="-100" dirty="0">
                <a:latin typeface="Verdana"/>
                <a:cs typeface="Verdana"/>
              </a:rPr>
              <a:t>To </a:t>
            </a:r>
            <a:r>
              <a:rPr sz="1800" dirty="0">
                <a:latin typeface="Verdana"/>
                <a:cs typeface="Verdana"/>
              </a:rPr>
              <a:t>identify </a:t>
            </a:r>
            <a:r>
              <a:rPr sz="1800" spc="-5" dirty="0">
                <a:latin typeface="Verdana"/>
                <a:cs typeface="Verdana"/>
              </a:rPr>
              <a:t>positive </a:t>
            </a:r>
            <a:r>
              <a:rPr sz="1800" dirty="0">
                <a:latin typeface="Verdana"/>
                <a:cs typeface="Verdana"/>
              </a:rPr>
              <a:t>and </a:t>
            </a:r>
            <a:r>
              <a:rPr sz="1800" spc="-5" dirty="0">
                <a:latin typeface="Verdana"/>
                <a:cs typeface="Verdana"/>
              </a:rPr>
              <a:t>negative </a:t>
            </a:r>
            <a:r>
              <a:rPr sz="1800" dirty="0">
                <a:latin typeface="Verdana"/>
                <a:cs typeface="Verdana"/>
              </a:rPr>
              <a:t>impact </a:t>
            </a:r>
            <a:r>
              <a:rPr sz="1800" spc="-5" dirty="0">
                <a:latin typeface="Verdana"/>
                <a:cs typeface="Verdana"/>
              </a:rPr>
              <a:t>of media on</a:t>
            </a:r>
            <a:r>
              <a:rPr lang="en-MY" sz="1800" spc="-5" dirty="0">
                <a:latin typeface="Verdana"/>
                <a:cs typeface="Verdana"/>
              </a:rPr>
              <a:t> </a:t>
            </a:r>
            <a:r>
              <a:rPr lang="en-MY" sz="1800" dirty="0">
                <a:latin typeface="Verdana"/>
                <a:cs typeface="Verdana"/>
              </a:rPr>
              <a:t>children</a:t>
            </a:r>
            <a:r>
              <a:rPr sz="1800" dirty="0">
                <a:latin typeface="Verdana"/>
                <a:cs typeface="Verdana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080"/>
              </a:spcBef>
              <a:buFont typeface="Wingdings" panose="05000000000000000000" pitchFamily="2" charset="2"/>
              <a:buChar char="q"/>
              <a:tabLst>
                <a:tab pos="274955" algn="l"/>
              </a:tabLst>
            </a:pPr>
            <a:r>
              <a:rPr sz="1800" spc="-10" dirty="0">
                <a:latin typeface="Verdana"/>
                <a:cs typeface="Verdana"/>
              </a:rPr>
              <a:t>Parental </a:t>
            </a:r>
            <a:r>
              <a:rPr sz="1800" dirty="0">
                <a:latin typeface="Verdana"/>
                <a:cs typeface="Verdana"/>
              </a:rPr>
              <a:t>influence </a:t>
            </a:r>
            <a:r>
              <a:rPr sz="1800" spc="5" dirty="0">
                <a:latin typeface="Verdana"/>
                <a:cs typeface="Verdana"/>
              </a:rPr>
              <a:t>in </a:t>
            </a:r>
            <a:r>
              <a:rPr sz="1800" dirty="0">
                <a:latin typeface="Verdana"/>
                <a:cs typeface="Verdana"/>
              </a:rPr>
              <a:t>children </a:t>
            </a:r>
            <a:r>
              <a:rPr sz="1800" spc="-5" dirty="0">
                <a:latin typeface="Verdana"/>
                <a:cs typeface="Verdana"/>
              </a:rPr>
              <a:t>media </a:t>
            </a:r>
            <a:r>
              <a:rPr sz="1800" dirty="0">
                <a:latin typeface="Verdana"/>
                <a:cs typeface="Verdana"/>
              </a:rPr>
              <a:t>influence.</a:t>
            </a:r>
          </a:p>
          <a:p>
            <a:pPr marL="12700" marR="5080">
              <a:lnSpc>
                <a:spcPct val="150000"/>
              </a:lnSpc>
              <a:spcBef>
                <a:spcPts val="5"/>
              </a:spcBef>
              <a:buFont typeface="Wingdings" panose="05000000000000000000" pitchFamily="2" charset="2"/>
              <a:buChar char="q"/>
              <a:tabLst>
                <a:tab pos="274955" algn="l"/>
                <a:tab pos="993775" algn="l"/>
                <a:tab pos="1443990" algn="l"/>
                <a:tab pos="2963545" algn="l"/>
                <a:tab pos="3746500" algn="l"/>
                <a:tab pos="4565650" algn="l"/>
                <a:tab pos="5487670" algn="l"/>
                <a:tab pos="6406515" algn="l"/>
              </a:tabLst>
            </a:pPr>
            <a:r>
              <a:rPr sz="1800" b="1" spc="-5" dirty="0">
                <a:latin typeface="Verdana"/>
                <a:cs typeface="Verdana"/>
              </a:rPr>
              <a:t>Ho</a:t>
            </a:r>
            <a:r>
              <a:rPr sz="1800" b="1" dirty="0">
                <a:latin typeface="Verdana"/>
                <a:cs typeface="Verdana"/>
              </a:rPr>
              <a:t>w	to	</a:t>
            </a:r>
            <a:r>
              <a:rPr sz="1800" b="1" spc="5" dirty="0">
                <a:latin typeface="Verdana"/>
                <a:cs typeface="Verdana"/>
              </a:rPr>
              <a:t>i</a:t>
            </a:r>
            <a:r>
              <a:rPr sz="1800" b="1" spc="-15" dirty="0">
                <a:latin typeface="Verdana"/>
                <a:cs typeface="Verdana"/>
              </a:rPr>
              <a:t>n</a:t>
            </a:r>
            <a:r>
              <a:rPr sz="1800" b="1" dirty="0">
                <a:latin typeface="Verdana"/>
                <a:cs typeface="Verdana"/>
              </a:rPr>
              <a:t>cor</a:t>
            </a:r>
            <a:r>
              <a:rPr sz="1800" b="1" spc="-10" dirty="0">
                <a:latin typeface="Verdana"/>
                <a:cs typeface="Verdana"/>
              </a:rPr>
              <a:t>p</a:t>
            </a:r>
            <a:r>
              <a:rPr sz="1800" b="1" dirty="0">
                <a:latin typeface="Verdana"/>
                <a:cs typeface="Verdana"/>
              </a:rPr>
              <a:t>o</a:t>
            </a:r>
            <a:r>
              <a:rPr sz="1800" b="1" spc="-40" dirty="0">
                <a:latin typeface="Verdana"/>
                <a:cs typeface="Verdana"/>
              </a:rPr>
              <a:t>r</a:t>
            </a:r>
            <a:r>
              <a:rPr sz="1800" b="1" dirty="0">
                <a:latin typeface="Verdana"/>
                <a:cs typeface="Verdana"/>
              </a:rPr>
              <a:t>ate	</a:t>
            </a:r>
            <a:r>
              <a:rPr sz="1800" b="1" spc="5" dirty="0">
                <a:latin typeface="Verdana"/>
                <a:cs typeface="Verdana"/>
              </a:rPr>
              <a:t>g</a:t>
            </a:r>
            <a:r>
              <a:rPr sz="1800" b="1" dirty="0">
                <a:latin typeface="Verdana"/>
                <a:cs typeface="Verdana"/>
              </a:rPr>
              <a:t>ood	mass	me</a:t>
            </a:r>
            <a:r>
              <a:rPr sz="1800" b="1" spc="-10" dirty="0">
                <a:latin typeface="Verdana"/>
                <a:cs typeface="Verdana"/>
              </a:rPr>
              <a:t>d</a:t>
            </a:r>
            <a:r>
              <a:rPr sz="1800" b="1" spc="5" dirty="0">
                <a:latin typeface="Verdana"/>
                <a:cs typeface="Verdana"/>
              </a:rPr>
              <a:t>i</a:t>
            </a:r>
            <a:r>
              <a:rPr sz="1800" b="1" dirty="0">
                <a:latin typeface="Verdana"/>
                <a:cs typeface="Verdana"/>
              </a:rPr>
              <a:t>a	ha</a:t>
            </a:r>
            <a:r>
              <a:rPr sz="1800" b="1" spc="-10" dirty="0">
                <a:latin typeface="Verdana"/>
                <a:cs typeface="Verdana"/>
              </a:rPr>
              <a:t>b</a:t>
            </a:r>
            <a:r>
              <a:rPr sz="1800" b="1" spc="5" dirty="0">
                <a:latin typeface="Verdana"/>
                <a:cs typeface="Verdana"/>
              </a:rPr>
              <a:t>it</a:t>
            </a:r>
            <a:r>
              <a:rPr sz="1800" b="1" dirty="0">
                <a:latin typeface="Verdana"/>
                <a:cs typeface="Verdana"/>
              </a:rPr>
              <a:t>s	</a:t>
            </a:r>
            <a:r>
              <a:rPr sz="1800" b="1" spc="10" dirty="0">
                <a:latin typeface="Verdana"/>
                <a:cs typeface="Verdana"/>
              </a:rPr>
              <a:t>in  </a:t>
            </a:r>
            <a:r>
              <a:rPr sz="1800" b="1" dirty="0">
                <a:latin typeface="Verdana"/>
                <a:cs typeface="Verdana"/>
              </a:rPr>
              <a:t>children.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1154" y="1755836"/>
            <a:ext cx="4350613" cy="4105611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55"/>
              </a:spcBef>
              <a:buFont typeface="Wingdings" panose="05000000000000000000" pitchFamily="2" charset="2"/>
              <a:buChar char="q"/>
              <a:tabLst>
                <a:tab pos="246379" algn="l"/>
              </a:tabLst>
            </a:pPr>
            <a:r>
              <a:rPr sz="1600" spc="-10" dirty="0">
                <a:latin typeface="Verdana"/>
                <a:cs typeface="Verdana"/>
              </a:rPr>
              <a:t>Parents play </a:t>
            </a:r>
            <a:r>
              <a:rPr sz="1600" spc="-5" dirty="0">
                <a:latin typeface="Verdana"/>
                <a:cs typeface="Verdana"/>
              </a:rPr>
              <a:t>a </a:t>
            </a:r>
            <a:r>
              <a:rPr sz="1600" spc="-10" dirty="0">
                <a:latin typeface="Verdana"/>
                <a:cs typeface="Verdana"/>
              </a:rPr>
              <a:t>key </a:t>
            </a:r>
            <a:r>
              <a:rPr sz="1600" dirty="0">
                <a:latin typeface="Verdana"/>
                <a:cs typeface="Verdana"/>
              </a:rPr>
              <a:t>role </a:t>
            </a:r>
            <a:r>
              <a:rPr sz="1600" spc="-10" dirty="0">
                <a:latin typeface="Verdana"/>
                <a:cs typeface="Verdana"/>
              </a:rPr>
              <a:t>in </a:t>
            </a:r>
            <a:r>
              <a:rPr sz="1600" dirty="0">
                <a:latin typeface="Verdana"/>
                <a:cs typeface="Verdana"/>
              </a:rPr>
              <a:t>how</a:t>
            </a:r>
            <a:r>
              <a:rPr sz="1600" spc="409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media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lang="en-MY" sz="1600" spc="-5" dirty="0">
                <a:latin typeface="Verdana"/>
                <a:cs typeface="Verdana"/>
              </a:rPr>
              <a:t>    </a:t>
            </a:r>
            <a:r>
              <a:rPr sz="1600" spc="-5" dirty="0">
                <a:latin typeface="Verdana"/>
                <a:cs typeface="Verdana"/>
              </a:rPr>
              <a:t>affects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children.</a:t>
            </a:r>
            <a:endParaRPr sz="1600" dirty="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960"/>
              </a:spcBef>
              <a:buFont typeface="Wingdings" panose="05000000000000000000" pitchFamily="2" charset="2"/>
              <a:buChar char="q"/>
              <a:tabLst>
                <a:tab pos="246379" algn="l"/>
              </a:tabLst>
            </a:pPr>
            <a:r>
              <a:rPr sz="1600" spc="-30" dirty="0">
                <a:latin typeface="Verdana"/>
                <a:cs typeface="Verdana"/>
              </a:rPr>
              <a:t>Your </a:t>
            </a:r>
            <a:r>
              <a:rPr sz="1600" spc="-5" dirty="0">
                <a:latin typeface="Verdana"/>
                <a:cs typeface="Verdana"/>
              </a:rPr>
              <a:t>choices</a:t>
            </a:r>
            <a:r>
              <a:rPr sz="1600" spc="70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matter.</a:t>
            </a:r>
            <a:endParaRPr sz="1600" dirty="0">
              <a:latin typeface="Verdana"/>
              <a:cs typeface="Verdana"/>
            </a:endParaRPr>
          </a:p>
          <a:p>
            <a:pPr marL="298450" marR="5080" indent="-28575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46379" algn="l"/>
              </a:tabLst>
            </a:pPr>
            <a:r>
              <a:rPr sz="1600" spc="-5" dirty="0">
                <a:latin typeface="Verdana"/>
                <a:cs typeface="Verdana"/>
              </a:rPr>
              <a:t>Media </a:t>
            </a:r>
            <a:r>
              <a:rPr sz="1600" dirty="0">
                <a:latin typeface="Verdana"/>
                <a:cs typeface="Verdana"/>
              </a:rPr>
              <a:t>is </a:t>
            </a:r>
            <a:r>
              <a:rPr sz="1600" spc="-5" dirty="0">
                <a:latin typeface="Verdana"/>
                <a:cs typeface="Verdana"/>
              </a:rPr>
              <a:t>not just entertainment </a:t>
            </a:r>
            <a:r>
              <a:rPr sz="1600" spc="-10" dirty="0">
                <a:latin typeface="Verdana"/>
                <a:cs typeface="Verdana"/>
              </a:rPr>
              <a:t>but </a:t>
            </a:r>
            <a:r>
              <a:rPr sz="1600" spc="-5" dirty="0">
                <a:latin typeface="Verdana"/>
                <a:cs typeface="Verdana"/>
              </a:rPr>
              <a:t>a  </a:t>
            </a:r>
            <a:r>
              <a:rPr sz="1600" spc="-15" dirty="0">
                <a:latin typeface="Verdana"/>
                <a:cs typeface="Verdana"/>
              </a:rPr>
              <a:t>vast </a:t>
            </a:r>
            <a:r>
              <a:rPr sz="1600" spc="-5" dirty="0">
                <a:latin typeface="Verdana"/>
                <a:cs typeface="Verdana"/>
              </a:rPr>
              <a:t>source of</a:t>
            </a:r>
            <a:r>
              <a:rPr sz="1600" spc="4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information.</a:t>
            </a:r>
            <a:endParaRPr sz="1600" dirty="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960"/>
              </a:spcBef>
              <a:buFont typeface="Wingdings" panose="05000000000000000000" pitchFamily="2" charset="2"/>
              <a:buChar char="q"/>
              <a:tabLst>
                <a:tab pos="246379" algn="l"/>
                <a:tab pos="1484630" algn="l"/>
                <a:tab pos="2157095" algn="l"/>
                <a:tab pos="3879215" algn="l"/>
              </a:tabLst>
            </a:pPr>
            <a:r>
              <a:rPr sz="1600" spc="-10" dirty="0">
                <a:latin typeface="Verdana"/>
                <a:cs typeface="Verdana"/>
              </a:rPr>
              <a:t>G</a:t>
            </a:r>
            <a:r>
              <a:rPr sz="1600" spc="-15" dirty="0">
                <a:latin typeface="Verdana"/>
                <a:cs typeface="Verdana"/>
              </a:rPr>
              <a:t>u</a:t>
            </a:r>
            <a:r>
              <a:rPr sz="1600" spc="-10" dirty="0">
                <a:latin typeface="Verdana"/>
                <a:cs typeface="Verdana"/>
              </a:rPr>
              <a:t>id</a:t>
            </a:r>
            <a:r>
              <a:rPr sz="1600" spc="-5" dirty="0">
                <a:latin typeface="Verdana"/>
                <a:cs typeface="Verdana"/>
              </a:rPr>
              <a:t>a</a:t>
            </a:r>
            <a:r>
              <a:rPr sz="1600" dirty="0">
                <a:latin typeface="Verdana"/>
                <a:cs typeface="Verdana"/>
              </a:rPr>
              <a:t>n</a:t>
            </a:r>
            <a:r>
              <a:rPr sz="1600" spc="-5" dirty="0">
                <a:latin typeface="Verdana"/>
                <a:cs typeface="Verdana"/>
              </a:rPr>
              <a:t>ce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5" dirty="0">
                <a:latin typeface="Verdana"/>
                <a:cs typeface="Verdana"/>
              </a:rPr>
              <a:t>a</a:t>
            </a:r>
            <a:r>
              <a:rPr sz="1600" spc="-5" dirty="0">
                <a:latin typeface="Verdana"/>
                <a:cs typeface="Verdana"/>
              </a:rPr>
              <a:t>nd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5" dirty="0">
                <a:latin typeface="Verdana"/>
                <a:cs typeface="Verdana"/>
              </a:rPr>
              <a:t>re</a:t>
            </a:r>
            <a:r>
              <a:rPr sz="1600" dirty="0">
                <a:latin typeface="Verdana"/>
                <a:cs typeface="Verdana"/>
              </a:rPr>
              <a:t>i</a:t>
            </a:r>
            <a:r>
              <a:rPr sz="1600" spc="-5" dirty="0">
                <a:latin typeface="Verdana"/>
                <a:cs typeface="Verdana"/>
              </a:rPr>
              <a:t>nfo</a:t>
            </a:r>
            <a:r>
              <a:rPr sz="1600" spc="5" dirty="0">
                <a:latin typeface="Verdana"/>
                <a:cs typeface="Verdana"/>
              </a:rPr>
              <a:t>r</a:t>
            </a:r>
            <a:r>
              <a:rPr sz="1600" spc="-5" dirty="0">
                <a:latin typeface="Verdana"/>
                <a:cs typeface="Verdana"/>
              </a:rPr>
              <a:t>cement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5" dirty="0">
                <a:latin typeface="Verdana"/>
                <a:cs typeface="Verdana"/>
              </a:rPr>
              <a:t>of</a:t>
            </a:r>
            <a:endParaRPr sz="1600" dirty="0">
              <a:latin typeface="Verdana"/>
              <a:cs typeface="Verdana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  <a:tabLst>
                <a:tab pos="1177290" algn="l"/>
                <a:tab pos="1518285" algn="l"/>
                <a:tab pos="2536825" algn="l"/>
                <a:tab pos="3717925" algn="l"/>
              </a:tabLst>
            </a:pPr>
            <a:r>
              <a:rPr lang="en-MY" sz="1600" spc="-10" dirty="0">
                <a:latin typeface="Verdana"/>
                <a:cs typeface="Verdana"/>
              </a:rPr>
              <a:t>    </a:t>
            </a:r>
            <a:r>
              <a:rPr sz="1600" spc="-10" dirty="0">
                <a:latin typeface="Verdana"/>
                <a:cs typeface="Verdana"/>
              </a:rPr>
              <a:t>m</a:t>
            </a:r>
            <a:r>
              <a:rPr sz="1600" dirty="0">
                <a:latin typeface="Verdana"/>
                <a:cs typeface="Verdana"/>
              </a:rPr>
              <a:t>es</a:t>
            </a:r>
            <a:r>
              <a:rPr sz="1600" spc="-5" dirty="0">
                <a:latin typeface="Verdana"/>
                <a:cs typeface="Verdana"/>
              </a:rPr>
              <a:t>sa</a:t>
            </a:r>
            <a:r>
              <a:rPr sz="1600" dirty="0">
                <a:latin typeface="Verdana"/>
                <a:cs typeface="Verdana"/>
              </a:rPr>
              <a:t>g</a:t>
            </a:r>
            <a:r>
              <a:rPr sz="1600" spc="-5" dirty="0">
                <a:latin typeface="Verdana"/>
                <a:cs typeface="Verdana"/>
              </a:rPr>
              <a:t>es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15" dirty="0">
                <a:latin typeface="Verdana"/>
                <a:cs typeface="Verdana"/>
              </a:rPr>
              <a:t>i</a:t>
            </a:r>
            <a:r>
              <a:rPr sz="1600" spc="-5" dirty="0">
                <a:latin typeface="Verdana"/>
                <a:cs typeface="Verdana"/>
              </a:rPr>
              <a:t>n</a:t>
            </a:r>
            <a:r>
              <a:rPr lang="en-MY" sz="1600" spc="-5" dirty="0">
                <a:latin typeface="Verdana"/>
                <a:cs typeface="Verdana"/>
              </a:rPr>
              <a:t> </a:t>
            </a:r>
            <a:r>
              <a:rPr lang="en-MY" sz="1600" spc="-10" dirty="0">
                <a:latin typeface="Verdana"/>
                <a:cs typeface="Verdana"/>
              </a:rPr>
              <a:t>differed</a:t>
            </a:r>
            <a:r>
              <a:rPr lang="en-MY" sz="1600" spc="-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p</a:t>
            </a:r>
            <a:r>
              <a:rPr sz="1600" spc="10" dirty="0">
                <a:latin typeface="Verdana"/>
                <a:cs typeface="Verdana"/>
              </a:rPr>
              <a:t>o</a:t>
            </a:r>
            <a:r>
              <a:rPr sz="1600" spc="-5" dirty="0">
                <a:latin typeface="Verdana"/>
                <a:cs typeface="Verdana"/>
              </a:rPr>
              <a:t>rt</a:t>
            </a:r>
            <a:r>
              <a:rPr sz="1600" spc="-20" dirty="0">
                <a:latin typeface="Verdana"/>
                <a:cs typeface="Verdana"/>
              </a:rPr>
              <a:t>ra</a:t>
            </a:r>
            <a:r>
              <a:rPr sz="1600" spc="-40" dirty="0">
                <a:latin typeface="Verdana"/>
                <a:cs typeface="Verdana"/>
              </a:rPr>
              <a:t>y</a:t>
            </a:r>
            <a:r>
              <a:rPr sz="1600" spc="-5" dirty="0">
                <a:latin typeface="Verdana"/>
                <a:cs typeface="Verdana"/>
              </a:rPr>
              <a:t>a</a:t>
            </a:r>
            <a:r>
              <a:rPr sz="1600" spc="5" dirty="0">
                <a:latin typeface="Verdana"/>
                <a:cs typeface="Verdana"/>
              </a:rPr>
              <a:t>l</a:t>
            </a:r>
            <a:r>
              <a:rPr sz="1600" spc="-5" dirty="0">
                <a:latin typeface="Verdana"/>
                <a:cs typeface="Verdana"/>
              </a:rPr>
              <a:t>s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lang="en-MY" sz="160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c</a:t>
            </a:r>
            <a:r>
              <a:rPr sz="1600" dirty="0">
                <a:latin typeface="Verdana"/>
                <a:cs typeface="Verdana"/>
              </a:rPr>
              <a:t>a</a:t>
            </a:r>
            <a:r>
              <a:rPr sz="1600" spc="-5" dirty="0">
                <a:latin typeface="Verdana"/>
                <a:cs typeface="Verdana"/>
              </a:rPr>
              <a:t>n  </a:t>
            </a:r>
            <a:r>
              <a:rPr lang="en-MY" sz="1600" spc="-5" dirty="0">
                <a:latin typeface="Verdana"/>
                <a:cs typeface="Verdana"/>
              </a:rPr>
              <a:t>   </a:t>
            </a:r>
          </a:p>
          <a:p>
            <a:pPr marL="12700" marR="5080">
              <a:lnSpc>
                <a:spcPct val="150000"/>
              </a:lnSpc>
              <a:spcBef>
                <a:spcPts val="5"/>
              </a:spcBef>
              <a:tabLst>
                <a:tab pos="1177290" algn="l"/>
                <a:tab pos="1518285" algn="l"/>
                <a:tab pos="2536825" algn="l"/>
                <a:tab pos="3717925" algn="l"/>
              </a:tabLst>
            </a:pPr>
            <a:r>
              <a:rPr lang="en-MY" sz="1600" spc="-5" dirty="0">
                <a:latin typeface="Verdana"/>
                <a:cs typeface="Verdana"/>
              </a:rPr>
              <a:t>    </a:t>
            </a:r>
            <a:r>
              <a:rPr sz="1600" spc="-5" dirty="0">
                <a:latin typeface="Verdana"/>
                <a:cs typeface="Verdana"/>
              </a:rPr>
              <a:t>enhance the </a:t>
            </a:r>
            <a:r>
              <a:rPr sz="1600" spc="-15" dirty="0">
                <a:latin typeface="Verdana"/>
                <a:cs typeface="Verdana"/>
              </a:rPr>
              <a:t>child’s </a:t>
            </a:r>
            <a:r>
              <a:rPr sz="1600" spc="-5" dirty="0">
                <a:latin typeface="Verdana"/>
                <a:cs typeface="Verdana"/>
              </a:rPr>
              <a:t>pro social</a:t>
            </a:r>
            <a:r>
              <a:rPr sz="1600" spc="8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Learning</a:t>
            </a:r>
            <a:endParaRPr sz="1600" dirty="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960"/>
              </a:spcBef>
              <a:buFont typeface="Wingdings" panose="05000000000000000000" pitchFamily="2" charset="2"/>
              <a:buChar char="q"/>
              <a:tabLst>
                <a:tab pos="246379" algn="l"/>
              </a:tabLst>
            </a:pPr>
            <a:r>
              <a:rPr sz="1600" spc="-10" dirty="0">
                <a:latin typeface="Verdana"/>
                <a:cs typeface="Verdana"/>
              </a:rPr>
              <a:t>Be </a:t>
            </a:r>
            <a:r>
              <a:rPr sz="1600" spc="-5" dirty="0">
                <a:latin typeface="Verdana"/>
                <a:cs typeface="Verdana"/>
              </a:rPr>
              <a:t>the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boss</a:t>
            </a:r>
            <a:endParaRPr sz="1600" dirty="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960"/>
              </a:spcBef>
              <a:buFont typeface="Wingdings" panose="05000000000000000000" pitchFamily="2" charset="2"/>
              <a:buChar char="q"/>
              <a:tabLst>
                <a:tab pos="246379" algn="l"/>
                <a:tab pos="1268730" algn="l"/>
                <a:tab pos="2333625" algn="l"/>
                <a:tab pos="3745229" algn="l"/>
              </a:tabLst>
            </a:pPr>
            <a:r>
              <a:rPr sz="1600" spc="-10" dirty="0">
                <a:latin typeface="Verdana"/>
                <a:cs typeface="Verdana"/>
              </a:rPr>
              <a:t>H</a:t>
            </a:r>
            <a:r>
              <a:rPr sz="1600" spc="-15" dirty="0">
                <a:latin typeface="Verdana"/>
                <a:cs typeface="Verdana"/>
              </a:rPr>
              <a:t>e</a:t>
            </a:r>
            <a:r>
              <a:rPr sz="1600" spc="-10" dirty="0">
                <a:latin typeface="Verdana"/>
                <a:cs typeface="Verdana"/>
              </a:rPr>
              <a:t>lp</a:t>
            </a:r>
            <a:r>
              <a:rPr sz="1600" spc="-5" dirty="0">
                <a:latin typeface="Verdana"/>
                <a:cs typeface="Verdana"/>
              </a:rPr>
              <a:t>ing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5" dirty="0">
                <a:latin typeface="Verdana"/>
                <a:cs typeface="Verdana"/>
              </a:rPr>
              <a:t>chi</a:t>
            </a:r>
            <a:r>
              <a:rPr sz="1600" dirty="0">
                <a:latin typeface="Verdana"/>
                <a:cs typeface="Verdana"/>
              </a:rPr>
              <a:t>l</a:t>
            </a:r>
            <a:r>
              <a:rPr sz="1600" spc="-10" dirty="0">
                <a:latin typeface="Verdana"/>
                <a:cs typeface="Verdana"/>
              </a:rPr>
              <a:t>dre</a:t>
            </a:r>
            <a:r>
              <a:rPr sz="1600" spc="-5" dirty="0">
                <a:latin typeface="Verdana"/>
                <a:cs typeface="Verdana"/>
              </a:rPr>
              <a:t>n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5" dirty="0">
                <a:latin typeface="Verdana"/>
                <a:cs typeface="Verdana"/>
              </a:rPr>
              <a:t>u</a:t>
            </a:r>
            <a:r>
              <a:rPr sz="1600" spc="-15" dirty="0">
                <a:latin typeface="Verdana"/>
                <a:cs typeface="Verdana"/>
              </a:rPr>
              <a:t>n</a:t>
            </a:r>
            <a:r>
              <a:rPr sz="1600" spc="-10" dirty="0">
                <a:latin typeface="Verdana"/>
                <a:cs typeface="Verdana"/>
              </a:rPr>
              <a:t>d</a:t>
            </a:r>
            <a:r>
              <a:rPr sz="1600" dirty="0">
                <a:latin typeface="Verdana"/>
                <a:cs typeface="Verdana"/>
              </a:rPr>
              <a:t>e</a:t>
            </a:r>
            <a:r>
              <a:rPr sz="1600" spc="5" dirty="0">
                <a:latin typeface="Verdana"/>
                <a:cs typeface="Verdana"/>
              </a:rPr>
              <a:t>r</a:t>
            </a:r>
            <a:r>
              <a:rPr sz="1600" spc="-5" dirty="0">
                <a:latin typeface="Verdana"/>
                <a:cs typeface="Verdana"/>
              </a:rPr>
              <a:t>stand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-15" dirty="0">
                <a:latin typeface="Verdana"/>
                <a:cs typeface="Verdana"/>
              </a:rPr>
              <a:t>t</a:t>
            </a:r>
            <a:r>
              <a:rPr sz="1600" dirty="0">
                <a:latin typeface="Verdana"/>
                <a:cs typeface="Verdana"/>
              </a:rPr>
              <a:t>h</a:t>
            </a:r>
            <a:r>
              <a:rPr sz="1600" spc="-5" dirty="0">
                <a:latin typeface="Verdana"/>
                <a:cs typeface="Verdana"/>
              </a:rPr>
              <a:t>e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lang="en-MY" sz="1600" spc="-10" dirty="0">
                <a:latin typeface="Verdana"/>
                <a:cs typeface="Verdana"/>
              </a:rPr>
              <a:t>    </a:t>
            </a:r>
            <a:r>
              <a:rPr sz="1600" spc="-10" dirty="0">
                <a:latin typeface="Verdana"/>
                <a:cs typeface="Verdana"/>
              </a:rPr>
              <a:t>Content.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001767" y="1927859"/>
            <a:ext cx="3663696" cy="3767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Title 62">
            <a:extLst>
              <a:ext uri="{FF2B5EF4-FFF2-40B4-BE49-F238E27FC236}">
                <a16:creationId xmlns:a16="http://schemas.microsoft.com/office/drawing/2014/main" id="{8570EEBE-A7CF-4B12-B574-15A8B9BC4D38}"/>
              </a:ext>
            </a:extLst>
          </p:cNvPr>
          <p:cNvSpPr txBox="1">
            <a:spLocks/>
          </p:cNvSpPr>
          <p:nvPr/>
        </p:nvSpPr>
        <p:spPr>
          <a:xfrm>
            <a:off x="715050" y="381000"/>
            <a:ext cx="6347713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MY" dirty="0"/>
              <a:t>PARENTAL INFLUENCE IN CHILDREN MEDIA INFLUENCE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xfrm>
            <a:off x="1164423" y="1439037"/>
            <a:ext cx="5301665" cy="38215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MY" sz="2400" spc="-5" dirty="0">
                <a:solidFill>
                  <a:schemeClr val="tx1"/>
                </a:solidFill>
              </a:rPr>
              <a:t>The art of incorporating good strategy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41400" y="2008124"/>
            <a:ext cx="7740015" cy="43579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8255" indent="-285750" algn="just">
              <a:lnSpc>
                <a:spcPct val="150100"/>
              </a:lnSpc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244475" algn="l"/>
              </a:tabLst>
            </a:pPr>
            <a:r>
              <a:rPr b="1" spc="-5" dirty="0">
                <a:latin typeface="Verdana"/>
                <a:cs typeface="Verdana"/>
              </a:rPr>
              <a:t>Constant monitoring </a:t>
            </a:r>
            <a:r>
              <a:rPr spc="-5" dirty="0">
                <a:latin typeface="Verdana"/>
                <a:cs typeface="Verdana"/>
              </a:rPr>
              <a:t>– Monitoring the quality of media that your child  </a:t>
            </a:r>
            <a:r>
              <a:rPr spc="-10" dirty="0">
                <a:latin typeface="Verdana"/>
                <a:cs typeface="Verdana"/>
              </a:rPr>
              <a:t>is </a:t>
            </a:r>
            <a:r>
              <a:rPr spc="-5" dirty="0">
                <a:latin typeface="Verdana"/>
                <a:cs typeface="Verdana"/>
              </a:rPr>
              <a:t>exposed to </a:t>
            </a:r>
            <a:r>
              <a:rPr spc="-10" dirty="0">
                <a:latin typeface="Verdana"/>
                <a:cs typeface="Verdana"/>
              </a:rPr>
              <a:t>is </a:t>
            </a:r>
            <a:r>
              <a:rPr dirty="0">
                <a:latin typeface="Verdana"/>
                <a:cs typeface="Verdana"/>
              </a:rPr>
              <a:t>crucial. </a:t>
            </a:r>
            <a:r>
              <a:rPr spc="-10" dirty="0">
                <a:latin typeface="Verdana"/>
                <a:cs typeface="Verdana"/>
              </a:rPr>
              <a:t>Avoid </a:t>
            </a:r>
            <a:r>
              <a:rPr dirty="0">
                <a:latin typeface="Verdana"/>
                <a:cs typeface="Verdana"/>
              </a:rPr>
              <a:t>exposing </a:t>
            </a:r>
            <a:r>
              <a:rPr spc="-5" dirty="0">
                <a:latin typeface="Verdana"/>
                <a:cs typeface="Verdana"/>
              </a:rPr>
              <a:t>children </a:t>
            </a:r>
            <a:r>
              <a:rPr dirty="0">
                <a:latin typeface="Verdana"/>
                <a:cs typeface="Verdana"/>
              </a:rPr>
              <a:t>to </a:t>
            </a:r>
            <a:r>
              <a:rPr spc="-5" dirty="0">
                <a:latin typeface="Verdana"/>
                <a:cs typeface="Verdana"/>
              </a:rPr>
              <a:t>violent Aggressive,  </a:t>
            </a:r>
            <a:r>
              <a:rPr spc="-30" dirty="0">
                <a:latin typeface="Verdana"/>
                <a:cs typeface="Verdana"/>
              </a:rPr>
              <a:t>scary, </a:t>
            </a:r>
            <a:r>
              <a:rPr spc="-5" dirty="0">
                <a:latin typeface="Verdana"/>
                <a:cs typeface="Verdana"/>
              </a:rPr>
              <a:t>emotionally disturbing and </a:t>
            </a:r>
            <a:r>
              <a:rPr spc="-10" dirty="0">
                <a:latin typeface="Verdana"/>
                <a:cs typeface="Verdana"/>
              </a:rPr>
              <a:t>any </a:t>
            </a:r>
            <a:r>
              <a:rPr spc="-5" dirty="0">
                <a:latin typeface="Verdana"/>
                <a:cs typeface="Verdana"/>
              </a:rPr>
              <a:t>such other </a:t>
            </a:r>
            <a:r>
              <a:rPr spc="-10" dirty="0">
                <a:latin typeface="Verdana"/>
                <a:cs typeface="Verdana"/>
              </a:rPr>
              <a:t>inappropriate</a:t>
            </a:r>
            <a:r>
              <a:rPr spc="27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media.</a:t>
            </a:r>
            <a:endParaRPr dirty="0">
              <a:latin typeface="Verdana"/>
              <a:cs typeface="Verdana"/>
            </a:endParaRPr>
          </a:p>
          <a:p>
            <a:pPr marL="298450" marR="7620" indent="-285750" algn="just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46379" algn="l"/>
              </a:tabLst>
            </a:pPr>
            <a:r>
              <a:rPr b="1" spc="-10" dirty="0">
                <a:latin typeface="Verdana"/>
                <a:cs typeface="Verdana"/>
              </a:rPr>
              <a:t>Rating </a:t>
            </a:r>
            <a:r>
              <a:rPr spc="-5" dirty="0">
                <a:latin typeface="Verdana"/>
                <a:cs typeface="Verdana"/>
              </a:rPr>
              <a:t>- </a:t>
            </a:r>
            <a:r>
              <a:rPr spc="-20" dirty="0">
                <a:latin typeface="Verdana"/>
                <a:cs typeface="Verdana"/>
              </a:rPr>
              <a:t>Keep </a:t>
            </a:r>
            <a:r>
              <a:rPr spc="-5" dirty="0">
                <a:latin typeface="Verdana"/>
                <a:cs typeface="Verdana"/>
              </a:rPr>
              <a:t>a check </a:t>
            </a:r>
            <a:r>
              <a:rPr spc="5" dirty="0">
                <a:latin typeface="Verdana"/>
                <a:cs typeface="Verdana"/>
              </a:rPr>
              <a:t>on </a:t>
            </a:r>
            <a:r>
              <a:rPr spc="-5" dirty="0">
                <a:latin typeface="Verdana"/>
                <a:cs typeface="Verdana"/>
              </a:rPr>
              <a:t>the media </a:t>
            </a:r>
            <a:r>
              <a:rPr spc="-10" dirty="0">
                <a:latin typeface="Verdana"/>
                <a:cs typeface="Verdana"/>
              </a:rPr>
              <a:t>rating </a:t>
            </a:r>
            <a:r>
              <a:rPr spc="-5" dirty="0">
                <a:latin typeface="Verdana"/>
                <a:cs typeface="Verdana"/>
              </a:rPr>
              <a:t>to ensure children </a:t>
            </a:r>
            <a:r>
              <a:rPr dirty="0">
                <a:latin typeface="Verdana"/>
                <a:cs typeface="Verdana"/>
              </a:rPr>
              <a:t>are  </a:t>
            </a:r>
            <a:r>
              <a:rPr spc="-5" dirty="0">
                <a:latin typeface="Verdana"/>
                <a:cs typeface="Verdana"/>
              </a:rPr>
              <a:t>exposed to media </a:t>
            </a:r>
            <a:r>
              <a:rPr spc="-10" dirty="0">
                <a:latin typeface="Verdana"/>
                <a:cs typeface="Verdana"/>
              </a:rPr>
              <a:t>which is </a:t>
            </a:r>
            <a:r>
              <a:rPr spc="-5" dirty="0">
                <a:latin typeface="Verdana"/>
                <a:cs typeface="Verdana"/>
              </a:rPr>
              <a:t>age</a:t>
            </a:r>
            <a:r>
              <a:rPr spc="13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appropriate.</a:t>
            </a:r>
            <a:endParaRPr dirty="0">
              <a:latin typeface="Verdana"/>
              <a:cs typeface="Verdana"/>
            </a:endParaRPr>
          </a:p>
          <a:p>
            <a:pPr marL="298450" marR="5080" indent="-285750" algn="just">
              <a:lnSpc>
                <a:spcPts val="2880"/>
              </a:lnSpc>
              <a:spcBef>
                <a:spcPts val="259"/>
              </a:spcBef>
              <a:buFont typeface="Wingdings" panose="05000000000000000000" pitchFamily="2" charset="2"/>
              <a:buChar char="q"/>
              <a:tabLst>
                <a:tab pos="246379" algn="l"/>
              </a:tabLst>
            </a:pPr>
            <a:r>
              <a:rPr b="1" spc="-5" dirty="0">
                <a:latin typeface="Verdana"/>
                <a:cs typeface="Verdana"/>
              </a:rPr>
              <a:t>Guidance </a:t>
            </a:r>
            <a:r>
              <a:rPr spc="-5" dirty="0">
                <a:latin typeface="Verdana"/>
                <a:cs typeface="Verdana"/>
              </a:rPr>
              <a:t>– When there </a:t>
            </a:r>
            <a:r>
              <a:rPr dirty="0">
                <a:latin typeface="Verdana"/>
                <a:cs typeface="Verdana"/>
              </a:rPr>
              <a:t>is </a:t>
            </a:r>
            <a:r>
              <a:rPr spc="-5" dirty="0">
                <a:latin typeface="Verdana"/>
                <a:cs typeface="Verdana"/>
              </a:rPr>
              <a:t>proper </a:t>
            </a:r>
            <a:r>
              <a:rPr dirty="0">
                <a:latin typeface="Verdana"/>
                <a:cs typeface="Verdana"/>
              </a:rPr>
              <a:t>guidance </a:t>
            </a:r>
            <a:r>
              <a:rPr spc="-5" dirty="0">
                <a:latin typeface="Verdana"/>
                <a:cs typeface="Verdana"/>
              </a:rPr>
              <a:t>and explanation to </a:t>
            </a:r>
            <a:r>
              <a:rPr dirty="0">
                <a:latin typeface="Verdana"/>
                <a:cs typeface="Verdana"/>
              </a:rPr>
              <a:t>an action  </a:t>
            </a:r>
            <a:r>
              <a:rPr spc="-5" dirty="0">
                <a:latin typeface="Verdana"/>
                <a:cs typeface="Verdana"/>
              </a:rPr>
              <a:t>the </a:t>
            </a:r>
            <a:r>
              <a:rPr spc="-10" dirty="0">
                <a:latin typeface="Verdana"/>
                <a:cs typeface="Verdana"/>
              </a:rPr>
              <a:t>child will </a:t>
            </a:r>
            <a:r>
              <a:rPr spc="-5" dirty="0">
                <a:latin typeface="Verdana"/>
                <a:cs typeface="Verdana"/>
              </a:rPr>
              <a:t>be able to understand the messages</a:t>
            </a:r>
            <a:r>
              <a:rPr spc="170" dirty="0">
                <a:latin typeface="Verdana"/>
                <a:cs typeface="Verdana"/>
              </a:rPr>
              <a:t> </a:t>
            </a:r>
            <a:r>
              <a:rPr spc="-40" dirty="0">
                <a:latin typeface="Verdana"/>
                <a:cs typeface="Verdana"/>
              </a:rPr>
              <a:t>better.</a:t>
            </a:r>
            <a:endParaRPr dirty="0">
              <a:latin typeface="Verdana"/>
              <a:cs typeface="Verdana"/>
            </a:endParaRPr>
          </a:p>
          <a:p>
            <a:pPr marL="298450" marR="6985" indent="-285750" algn="just">
              <a:lnSpc>
                <a:spcPts val="2880"/>
              </a:lnSpc>
              <a:buFont typeface="Wingdings" panose="05000000000000000000" pitchFamily="2" charset="2"/>
              <a:buChar char="q"/>
              <a:tabLst>
                <a:tab pos="246379" algn="l"/>
              </a:tabLst>
            </a:pPr>
            <a:r>
              <a:rPr b="1" spc="-10" dirty="0">
                <a:latin typeface="Verdana"/>
                <a:cs typeface="Verdana"/>
              </a:rPr>
              <a:t>Be </a:t>
            </a:r>
            <a:r>
              <a:rPr b="1" spc="-5" dirty="0">
                <a:latin typeface="Verdana"/>
                <a:cs typeface="Verdana"/>
              </a:rPr>
              <a:t>a role model – </a:t>
            </a:r>
            <a:r>
              <a:rPr spc="-5" dirty="0">
                <a:latin typeface="Verdana"/>
                <a:cs typeface="Verdana"/>
              </a:rPr>
              <a:t>Children learn </a:t>
            </a:r>
            <a:r>
              <a:rPr dirty="0">
                <a:latin typeface="Verdana"/>
                <a:cs typeface="Verdana"/>
              </a:rPr>
              <a:t>from </a:t>
            </a:r>
            <a:r>
              <a:rPr spc="-5" dirty="0">
                <a:latin typeface="Verdana"/>
                <a:cs typeface="Verdana"/>
              </a:rPr>
              <a:t>their surroundings and people  close to </a:t>
            </a:r>
            <a:r>
              <a:rPr spc="-10" dirty="0">
                <a:latin typeface="Verdana"/>
                <a:cs typeface="Verdana"/>
              </a:rPr>
              <a:t>them. </a:t>
            </a:r>
            <a:r>
              <a:rPr i="1" u="sng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Especially</a:t>
            </a:r>
            <a:r>
              <a:rPr i="1" u="sng" spc="9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i="1" u="sng" spc="-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parents</a:t>
            </a:r>
            <a:r>
              <a:rPr spc="-10" dirty="0">
                <a:latin typeface="Verdana"/>
                <a:cs typeface="Verdana"/>
              </a:rPr>
              <a:t>.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76" name="Title 62">
            <a:extLst>
              <a:ext uri="{FF2B5EF4-FFF2-40B4-BE49-F238E27FC236}">
                <a16:creationId xmlns:a16="http://schemas.microsoft.com/office/drawing/2014/main" id="{BA2A2344-F9ED-40A0-9161-0E6F428CC50B}"/>
              </a:ext>
            </a:extLst>
          </p:cNvPr>
          <p:cNvSpPr txBox="1">
            <a:spLocks/>
          </p:cNvSpPr>
          <p:nvPr/>
        </p:nvSpPr>
        <p:spPr>
          <a:xfrm>
            <a:off x="641400" y="118237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MY" dirty="0"/>
              <a:t>HOW TO INCORPORATE GOOD MASS MEDIA HABITS IN CHILDREN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8916" y="1268374"/>
            <a:ext cx="7986395" cy="4527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243204" algn="l"/>
              </a:tabLst>
            </a:pPr>
            <a:r>
              <a:rPr b="1" dirty="0">
                <a:latin typeface="Verdana"/>
                <a:cs typeface="Verdana"/>
              </a:rPr>
              <a:t>Make rule </a:t>
            </a:r>
            <a:r>
              <a:rPr b="1" spc="-5" dirty="0">
                <a:latin typeface="Verdana"/>
                <a:cs typeface="Verdana"/>
              </a:rPr>
              <a:t>and stick to them – </a:t>
            </a:r>
            <a:r>
              <a:rPr dirty="0">
                <a:latin typeface="Verdana"/>
                <a:cs typeface="Verdana"/>
              </a:rPr>
              <a:t>As parents </a:t>
            </a:r>
            <a:r>
              <a:rPr spc="-5" dirty="0">
                <a:latin typeface="Verdana"/>
                <a:cs typeface="Verdana"/>
              </a:rPr>
              <a:t>putting your </a:t>
            </a:r>
            <a:r>
              <a:rPr dirty="0">
                <a:latin typeface="Verdana"/>
                <a:cs typeface="Verdana"/>
              </a:rPr>
              <a:t>foot </a:t>
            </a:r>
            <a:r>
              <a:rPr spc="-5" dirty="0">
                <a:latin typeface="Verdana"/>
                <a:cs typeface="Verdana"/>
              </a:rPr>
              <a:t>down will  only help your </a:t>
            </a:r>
            <a:r>
              <a:rPr spc="-15" dirty="0">
                <a:latin typeface="Verdana"/>
                <a:cs typeface="Verdana"/>
              </a:rPr>
              <a:t>child’s </a:t>
            </a:r>
            <a:r>
              <a:rPr spc="-5" dirty="0">
                <a:latin typeface="Verdana"/>
                <a:cs typeface="Verdana"/>
              </a:rPr>
              <a:t>development. Do not compromise </a:t>
            </a:r>
            <a:r>
              <a:rPr spc="5" dirty="0">
                <a:latin typeface="Verdana"/>
                <a:cs typeface="Verdana"/>
              </a:rPr>
              <a:t>on </a:t>
            </a:r>
            <a:r>
              <a:rPr spc="-5" dirty="0">
                <a:latin typeface="Verdana"/>
                <a:cs typeface="Verdana"/>
              </a:rPr>
              <a:t>that. Stick </a:t>
            </a:r>
            <a:r>
              <a:rPr dirty="0">
                <a:latin typeface="Verdana"/>
                <a:cs typeface="Verdana"/>
              </a:rPr>
              <a:t>to </a:t>
            </a:r>
            <a:r>
              <a:rPr spc="-5" dirty="0">
                <a:latin typeface="Verdana"/>
                <a:cs typeface="Verdana"/>
              </a:rPr>
              <a:t>the  rules.</a:t>
            </a:r>
            <a:endParaRPr dirty="0">
              <a:latin typeface="Verdana"/>
              <a:cs typeface="Verdana"/>
            </a:endParaRPr>
          </a:p>
          <a:p>
            <a:pPr marL="298450" marR="5715" indent="-285750" algn="just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46379" algn="l"/>
              </a:tabLst>
            </a:pPr>
            <a:r>
              <a:rPr b="1" spc="-5" dirty="0">
                <a:latin typeface="Verdana"/>
                <a:cs typeface="Verdana"/>
              </a:rPr>
              <a:t>Choose wisely </a:t>
            </a:r>
            <a:r>
              <a:rPr spc="-5" dirty="0">
                <a:latin typeface="Verdana"/>
                <a:cs typeface="Verdana"/>
              </a:rPr>
              <a:t>– Depending on the development stage of your child  choose media exposure </a:t>
            </a:r>
            <a:r>
              <a:rPr dirty="0">
                <a:latin typeface="Verdana"/>
                <a:cs typeface="Verdana"/>
              </a:rPr>
              <a:t>that </a:t>
            </a:r>
            <a:r>
              <a:rPr spc="-5" dirty="0">
                <a:latin typeface="Verdana"/>
                <a:cs typeface="Verdana"/>
              </a:rPr>
              <a:t>will </a:t>
            </a:r>
            <a:r>
              <a:rPr spc="-10" dirty="0">
                <a:latin typeface="Verdana"/>
                <a:cs typeface="Verdana"/>
              </a:rPr>
              <a:t>help </a:t>
            </a:r>
            <a:r>
              <a:rPr spc="-5" dirty="0">
                <a:latin typeface="Verdana"/>
                <a:cs typeface="Verdana"/>
              </a:rPr>
              <a:t>the developmental aspects of your  </a:t>
            </a:r>
            <a:r>
              <a:rPr spc="-10" dirty="0">
                <a:latin typeface="Verdana"/>
                <a:cs typeface="Verdana"/>
              </a:rPr>
              <a:t>Child. </a:t>
            </a:r>
            <a:r>
              <a:rPr spc="-15" dirty="0">
                <a:latin typeface="Verdana"/>
                <a:cs typeface="Verdana"/>
              </a:rPr>
              <a:t>For </a:t>
            </a:r>
            <a:r>
              <a:rPr dirty="0">
                <a:latin typeface="Verdana"/>
                <a:cs typeface="Verdana"/>
              </a:rPr>
              <a:t>example: </a:t>
            </a:r>
            <a:r>
              <a:rPr spc="-5" dirty="0">
                <a:latin typeface="Verdana"/>
                <a:cs typeface="Verdana"/>
              </a:rPr>
              <a:t>Sesame street, </a:t>
            </a:r>
            <a:r>
              <a:rPr spc="-25" dirty="0">
                <a:latin typeface="Verdana"/>
                <a:cs typeface="Verdana"/>
              </a:rPr>
              <a:t>Barney, </a:t>
            </a:r>
            <a:r>
              <a:rPr spc="-5" dirty="0">
                <a:latin typeface="Verdana"/>
                <a:cs typeface="Verdana"/>
              </a:rPr>
              <a:t>Blue etc </a:t>
            </a:r>
            <a:r>
              <a:rPr dirty="0">
                <a:latin typeface="Verdana"/>
                <a:cs typeface="Verdana"/>
              </a:rPr>
              <a:t>are </a:t>
            </a:r>
            <a:r>
              <a:rPr spc="-5" dirty="0">
                <a:latin typeface="Verdana"/>
                <a:cs typeface="Verdana"/>
              </a:rPr>
              <a:t>series that are  </a:t>
            </a:r>
            <a:r>
              <a:rPr spc="-10" dirty="0">
                <a:latin typeface="Verdana"/>
                <a:cs typeface="Verdana"/>
              </a:rPr>
              <a:t>Educative </a:t>
            </a:r>
            <a:r>
              <a:rPr spc="-5" dirty="0">
                <a:latin typeface="Verdana"/>
                <a:cs typeface="Verdana"/>
              </a:rPr>
              <a:t>and fun for</a:t>
            </a:r>
            <a:r>
              <a:rPr spc="7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children.</a:t>
            </a:r>
            <a:endParaRPr dirty="0">
              <a:latin typeface="Verdana"/>
              <a:cs typeface="Verdana"/>
            </a:endParaRPr>
          </a:p>
          <a:p>
            <a:pPr marL="298450" marR="5080" indent="-285750" algn="just">
              <a:lnSpc>
                <a:spcPct val="150000"/>
              </a:lnSpc>
              <a:spcBef>
                <a:spcPts val="5"/>
              </a:spcBef>
              <a:buFont typeface="Wingdings" panose="05000000000000000000" pitchFamily="2" charset="2"/>
              <a:buChar char="q"/>
              <a:tabLst>
                <a:tab pos="317500" algn="l"/>
              </a:tabLst>
            </a:pPr>
            <a:r>
              <a:rPr b="1" spc="-10" dirty="0">
                <a:latin typeface="Verdana"/>
                <a:cs typeface="Verdana"/>
              </a:rPr>
              <a:t>Screen </a:t>
            </a:r>
            <a:r>
              <a:rPr b="1" dirty="0">
                <a:latin typeface="Verdana"/>
                <a:cs typeface="Verdana"/>
              </a:rPr>
              <a:t>time </a:t>
            </a:r>
            <a:r>
              <a:rPr b="1" spc="-5" dirty="0">
                <a:latin typeface="Verdana"/>
                <a:cs typeface="Verdana"/>
              </a:rPr>
              <a:t>– </a:t>
            </a:r>
            <a:r>
              <a:rPr spc="-5" dirty="0">
                <a:latin typeface="Verdana"/>
                <a:cs typeface="Verdana"/>
              </a:rPr>
              <a:t>Children </a:t>
            </a:r>
            <a:r>
              <a:rPr spc="-10" dirty="0">
                <a:latin typeface="Verdana"/>
                <a:cs typeface="Verdana"/>
              </a:rPr>
              <a:t>need </a:t>
            </a:r>
            <a:r>
              <a:rPr spc="-5" dirty="0">
                <a:latin typeface="Verdana"/>
                <a:cs typeface="Verdana"/>
              </a:rPr>
              <a:t>both physical and mental activities for </a:t>
            </a:r>
            <a:r>
              <a:rPr spc="55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appropriate development. Limit screen time. Another </a:t>
            </a:r>
            <a:r>
              <a:rPr spc="-10" dirty="0">
                <a:latin typeface="Verdana"/>
                <a:cs typeface="Verdana"/>
              </a:rPr>
              <a:t>way </a:t>
            </a:r>
            <a:r>
              <a:rPr spc="-5" dirty="0">
                <a:latin typeface="Verdana"/>
                <a:cs typeface="Verdana"/>
              </a:rPr>
              <a:t>of diverting  children </a:t>
            </a:r>
            <a:r>
              <a:rPr spc="5" dirty="0">
                <a:latin typeface="Verdana"/>
                <a:cs typeface="Verdana"/>
              </a:rPr>
              <a:t>from </a:t>
            </a:r>
            <a:r>
              <a:rPr spc="-5" dirty="0">
                <a:latin typeface="Verdana"/>
                <a:cs typeface="Verdana"/>
              </a:rPr>
              <a:t>media to productive activities </a:t>
            </a:r>
            <a:r>
              <a:rPr dirty="0">
                <a:latin typeface="Verdana"/>
                <a:cs typeface="Verdana"/>
              </a:rPr>
              <a:t>is </a:t>
            </a:r>
            <a:r>
              <a:rPr spc="-5" dirty="0">
                <a:latin typeface="Verdana"/>
                <a:cs typeface="Verdana"/>
              </a:rPr>
              <a:t>by </a:t>
            </a:r>
            <a:r>
              <a:rPr spc="-10" dirty="0">
                <a:latin typeface="Verdana"/>
                <a:cs typeface="Verdana"/>
              </a:rPr>
              <a:t>letting </a:t>
            </a:r>
            <a:r>
              <a:rPr spc="-5" dirty="0">
                <a:latin typeface="Verdana"/>
                <a:cs typeface="Verdana"/>
              </a:rPr>
              <a:t>them </a:t>
            </a:r>
            <a:r>
              <a:rPr dirty="0">
                <a:latin typeface="Verdana"/>
                <a:cs typeface="Verdana"/>
              </a:rPr>
              <a:t>earn </a:t>
            </a:r>
            <a:r>
              <a:rPr spc="-5" dirty="0">
                <a:latin typeface="Verdana"/>
                <a:cs typeface="Verdana"/>
              </a:rPr>
              <a:t>the  screen</a:t>
            </a:r>
            <a:r>
              <a:rPr spc="10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time.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4" name="object 74">
            <a:extLst>
              <a:ext uri="{FF2B5EF4-FFF2-40B4-BE49-F238E27FC236}">
                <a16:creationId xmlns:a16="http://schemas.microsoft.com/office/drawing/2014/main" id="{3C63A8C4-893E-41DA-BF1D-AF782EB55D20}"/>
              </a:ext>
            </a:extLst>
          </p:cNvPr>
          <p:cNvSpPr txBox="1">
            <a:spLocks/>
          </p:cNvSpPr>
          <p:nvPr/>
        </p:nvSpPr>
        <p:spPr>
          <a:xfrm>
            <a:off x="1066800" y="457200"/>
            <a:ext cx="5301665" cy="38215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sz="2400" spc="-5" dirty="0">
                <a:solidFill>
                  <a:schemeClr val="tx1"/>
                </a:solidFill>
              </a:rPr>
              <a:t>The art of incorporating good strategy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4045" y="1447800"/>
            <a:ext cx="7915909" cy="4111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6985" indent="-285750" algn="just">
              <a:lnSpc>
                <a:spcPct val="150100"/>
              </a:lnSpc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246379" algn="l"/>
              </a:tabLst>
            </a:pPr>
            <a:r>
              <a:rPr b="1" spc="-10" dirty="0">
                <a:latin typeface="Verdana"/>
                <a:cs typeface="Verdana"/>
              </a:rPr>
              <a:t>Respect </a:t>
            </a:r>
            <a:r>
              <a:rPr b="1" dirty="0">
                <a:latin typeface="Verdana"/>
                <a:cs typeface="Verdana"/>
              </a:rPr>
              <a:t>for </a:t>
            </a:r>
            <a:r>
              <a:rPr b="1" spc="-5" dirty="0">
                <a:latin typeface="Verdana"/>
                <a:cs typeface="Verdana"/>
              </a:rPr>
              <a:t>Technology </a:t>
            </a:r>
            <a:r>
              <a:rPr spc="-5" dirty="0">
                <a:latin typeface="Verdana"/>
                <a:cs typeface="Verdana"/>
              </a:rPr>
              <a:t>– </a:t>
            </a:r>
            <a:r>
              <a:rPr spc="-10" dirty="0">
                <a:latin typeface="Verdana"/>
                <a:cs typeface="Verdana"/>
              </a:rPr>
              <a:t>With </a:t>
            </a:r>
            <a:r>
              <a:rPr spc="-5" dirty="0">
                <a:latin typeface="Verdana"/>
                <a:cs typeface="Verdana"/>
              </a:rPr>
              <a:t>ipods </a:t>
            </a:r>
            <a:r>
              <a:rPr dirty="0">
                <a:latin typeface="Verdana"/>
                <a:cs typeface="Verdana"/>
              </a:rPr>
              <a:t>and </a:t>
            </a:r>
            <a:r>
              <a:rPr spc="-5" dirty="0">
                <a:latin typeface="Verdana"/>
                <a:cs typeface="Verdana"/>
              </a:rPr>
              <a:t>tabs its not possible to </a:t>
            </a:r>
            <a:r>
              <a:rPr spc="-10" dirty="0">
                <a:latin typeface="Verdana"/>
                <a:cs typeface="Verdana"/>
              </a:rPr>
              <a:t>keep  </a:t>
            </a:r>
            <a:r>
              <a:rPr dirty="0">
                <a:latin typeface="Verdana"/>
                <a:cs typeface="Verdana"/>
              </a:rPr>
              <a:t>kids </a:t>
            </a:r>
            <a:r>
              <a:rPr spc="-15" dirty="0">
                <a:latin typeface="Verdana"/>
                <a:cs typeface="Verdana"/>
              </a:rPr>
              <a:t>away </a:t>
            </a:r>
            <a:r>
              <a:rPr dirty="0">
                <a:latin typeface="Verdana"/>
                <a:cs typeface="Verdana"/>
              </a:rPr>
              <a:t>from </a:t>
            </a:r>
            <a:r>
              <a:rPr spc="-5" dirty="0">
                <a:latin typeface="Verdana"/>
                <a:cs typeface="Verdana"/>
              </a:rPr>
              <a:t>technology however </a:t>
            </a:r>
            <a:r>
              <a:rPr spc="-10" dirty="0">
                <a:latin typeface="Verdana"/>
                <a:cs typeface="Verdana"/>
              </a:rPr>
              <a:t>it </a:t>
            </a:r>
            <a:r>
              <a:rPr spc="-5" dirty="0">
                <a:latin typeface="Verdana"/>
                <a:cs typeface="Verdana"/>
              </a:rPr>
              <a:t>can be control and directed </a:t>
            </a:r>
            <a:r>
              <a:rPr spc="-10" dirty="0">
                <a:latin typeface="Verdana"/>
                <a:cs typeface="Verdana"/>
              </a:rPr>
              <a:t>to  positive</a:t>
            </a:r>
            <a:r>
              <a:rPr spc="20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development.</a:t>
            </a:r>
            <a:endParaRPr dirty="0">
              <a:latin typeface="Verdana"/>
              <a:cs typeface="Verdana"/>
            </a:endParaRPr>
          </a:p>
          <a:p>
            <a:pPr marL="298450" marR="6985" indent="-285750" algn="just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46379" algn="l"/>
              </a:tabLst>
            </a:pPr>
            <a:r>
              <a:rPr b="1" spc="-10" dirty="0">
                <a:latin typeface="Verdana"/>
                <a:cs typeface="Verdana"/>
              </a:rPr>
              <a:t>Restricted </a:t>
            </a:r>
            <a:r>
              <a:rPr b="1" spc="-5" dirty="0">
                <a:latin typeface="Verdana"/>
                <a:cs typeface="Verdana"/>
              </a:rPr>
              <a:t>viewing </a:t>
            </a:r>
            <a:r>
              <a:rPr spc="-5" dirty="0">
                <a:latin typeface="Verdana"/>
                <a:cs typeface="Verdana"/>
              </a:rPr>
              <a:t>– </a:t>
            </a:r>
            <a:r>
              <a:rPr spc="-10" dirty="0">
                <a:latin typeface="Verdana"/>
                <a:cs typeface="Verdana"/>
              </a:rPr>
              <a:t>Put </a:t>
            </a:r>
            <a:r>
              <a:rPr spc="-5" dirty="0">
                <a:latin typeface="Verdana"/>
                <a:cs typeface="Verdana"/>
              </a:rPr>
              <a:t>a child lock on the channels </a:t>
            </a:r>
            <a:r>
              <a:rPr spc="-10" dirty="0">
                <a:latin typeface="Verdana"/>
                <a:cs typeface="Verdana"/>
              </a:rPr>
              <a:t>you </a:t>
            </a:r>
            <a:r>
              <a:rPr spc="-5" dirty="0">
                <a:latin typeface="Verdana"/>
                <a:cs typeface="Verdana"/>
              </a:rPr>
              <a:t>think  </a:t>
            </a:r>
            <a:r>
              <a:rPr spc="-10" dirty="0">
                <a:latin typeface="Verdana"/>
                <a:cs typeface="Verdana"/>
              </a:rPr>
              <a:t>inappropriate </a:t>
            </a:r>
            <a:r>
              <a:rPr spc="-5" dirty="0">
                <a:latin typeface="Verdana"/>
                <a:cs typeface="Verdana"/>
              </a:rPr>
              <a:t>for your</a:t>
            </a:r>
            <a:r>
              <a:rPr spc="100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child.</a:t>
            </a:r>
            <a:endParaRPr dirty="0">
              <a:latin typeface="Verdana"/>
              <a:cs typeface="Verdana"/>
            </a:endParaRPr>
          </a:p>
          <a:p>
            <a:pPr marL="298450" marR="5080" indent="-285750" algn="just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46379" algn="l"/>
              </a:tabLst>
            </a:pPr>
            <a:r>
              <a:rPr b="1" spc="-5" dirty="0">
                <a:latin typeface="Verdana"/>
                <a:cs typeface="Verdana"/>
              </a:rPr>
              <a:t>Reality from Fantasy </a:t>
            </a:r>
            <a:r>
              <a:rPr spc="-5" dirty="0">
                <a:latin typeface="Verdana"/>
                <a:cs typeface="Verdana"/>
              </a:rPr>
              <a:t>– Superman </a:t>
            </a:r>
            <a:r>
              <a:rPr dirty="0">
                <a:latin typeface="Verdana"/>
                <a:cs typeface="Verdana"/>
              </a:rPr>
              <a:t>flies, </a:t>
            </a:r>
            <a:r>
              <a:rPr spc="-5" dirty="0">
                <a:latin typeface="Verdana"/>
                <a:cs typeface="Verdana"/>
              </a:rPr>
              <a:t>spider man climbs walls </a:t>
            </a:r>
            <a:r>
              <a:rPr dirty="0">
                <a:latin typeface="Verdana"/>
                <a:cs typeface="Verdana"/>
              </a:rPr>
              <a:t>and  </a:t>
            </a:r>
            <a:r>
              <a:rPr spc="-5" dirty="0">
                <a:latin typeface="Verdana"/>
                <a:cs typeface="Verdana"/>
              </a:rPr>
              <a:t>Amir Khan can ride a </a:t>
            </a:r>
            <a:r>
              <a:rPr spc="-10" dirty="0">
                <a:latin typeface="Verdana"/>
                <a:cs typeface="Verdana"/>
              </a:rPr>
              <a:t>bike </a:t>
            </a:r>
            <a:r>
              <a:rPr spc="-5" dirty="0">
                <a:latin typeface="Verdana"/>
                <a:cs typeface="Verdana"/>
              </a:rPr>
              <a:t>on anything </a:t>
            </a:r>
            <a:r>
              <a:rPr spc="-10" dirty="0">
                <a:latin typeface="Verdana"/>
                <a:cs typeface="Verdana"/>
              </a:rPr>
              <a:t>even water </a:t>
            </a:r>
            <a:r>
              <a:rPr spc="-5" dirty="0">
                <a:latin typeface="Verdana"/>
                <a:cs typeface="Verdana"/>
              </a:rPr>
              <a:t>and </a:t>
            </a:r>
            <a:r>
              <a:rPr dirty="0">
                <a:latin typeface="Verdana"/>
                <a:cs typeface="Verdana"/>
              </a:rPr>
              <a:t>wire. </a:t>
            </a:r>
            <a:r>
              <a:rPr spc="-5" dirty="0">
                <a:latin typeface="Verdana"/>
                <a:cs typeface="Verdana"/>
              </a:rPr>
              <a:t>A </a:t>
            </a:r>
            <a:r>
              <a:rPr dirty="0">
                <a:latin typeface="Verdana"/>
                <a:cs typeface="Verdana"/>
              </a:rPr>
              <a:t>child </a:t>
            </a:r>
            <a:r>
              <a:rPr spc="-5" dirty="0">
                <a:latin typeface="Verdana"/>
                <a:cs typeface="Verdana"/>
              </a:rPr>
              <a:t>does not  understand the real message and emotion </a:t>
            </a:r>
            <a:r>
              <a:rPr spc="-10" dirty="0">
                <a:latin typeface="Verdana"/>
                <a:cs typeface="Verdana"/>
              </a:rPr>
              <a:t>in </a:t>
            </a:r>
            <a:r>
              <a:rPr spc="-5" dirty="0">
                <a:latin typeface="Verdana"/>
                <a:cs typeface="Verdana"/>
              </a:rPr>
              <a:t>all </a:t>
            </a:r>
            <a:r>
              <a:rPr spc="-10" dirty="0">
                <a:latin typeface="Verdana"/>
                <a:cs typeface="Verdana"/>
              </a:rPr>
              <a:t>given </a:t>
            </a:r>
            <a:r>
              <a:rPr spc="-5" dirty="0">
                <a:latin typeface="Verdana"/>
                <a:cs typeface="Verdana"/>
              </a:rPr>
              <a:t>instances. Explaining  and even showing </a:t>
            </a:r>
            <a:r>
              <a:rPr dirty="0">
                <a:latin typeface="Verdana"/>
                <a:cs typeface="Verdana"/>
              </a:rPr>
              <a:t>real from fake </a:t>
            </a:r>
            <a:r>
              <a:rPr spc="-5" dirty="0">
                <a:latin typeface="Verdana"/>
                <a:cs typeface="Verdana"/>
              </a:rPr>
              <a:t>and </a:t>
            </a:r>
            <a:r>
              <a:rPr dirty="0">
                <a:latin typeface="Verdana"/>
                <a:cs typeface="Verdana"/>
              </a:rPr>
              <a:t>fantasy </a:t>
            </a:r>
            <a:r>
              <a:rPr spc="-5" dirty="0">
                <a:latin typeface="Verdana"/>
                <a:cs typeface="Verdana"/>
              </a:rPr>
              <a:t>helps the child understand the  </a:t>
            </a:r>
            <a:r>
              <a:rPr spc="-10" dirty="0">
                <a:latin typeface="Verdana"/>
                <a:cs typeface="Verdana"/>
              </a:rPr>
              <a:t>messages</a:t>
            </a:r>
            <a:r>
              <a:rPr spc="35" dirty="0">
                <a:latin typeface="Verdana"/>
                <a:cs typeface="Verdana"/>
              </a:rPr>
              <a:t> </a:t>
            </a:r>
            <a:r>
              <a:rPr spc="-40" dirty="0">
                <a:latin typeface="Verdana"/>
                <a:cs typeface="Verdana"/>
              </a:rPr>
              <a:t>better.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6" name="object 74">
            <a:extLst>
              <a:ext uri="{FF2B5EF4-FFF2-40B4-BE49-F238E27FC236}">
                <a16:creationId xmlns:a16="http://schemas.microsoft.com/office/drawing/2014/main" id="{F5BDC501-0AC7-4C39-9A2C-76301EAEE1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533400"/>
            <a:ext cx="5301665" cy="38215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MY" sz="2400" spc="-5" dirty="0">
                <a:solidFill>
                  <a:schemeClr val="tx1"/>
                </a:solidFill>
              </a:rPr>
              <a:t>The art of incorporating good strategy</a:t>
            </a:r>
            <a:endParaRPr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1146810"/>
            <a:ext cx="7879715" cy="49279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6985" indent="-285750" algn="just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244475" algn="l"/>
              </a:tabLst>
            </a:pPr>
            <a:r>
              <a:rPr sz="1700" b="1" spc="-5" dirty="0">
                <a:latin typeface="Verdana"/>
                <a:cs typeface="Verdana"/>
              </a:rPr>
              <a:t>Communication – </a:t>
            </a:r>
            <a:r>
              <a:rPr sz="1700" spc="-5" dirty="0">
                <a:latin typeface="Verdana"/>
                <a:cs typeface="Verdana"/>
              </a:rPr>
              <a:t>Communicating with your child helps </a:t>
            </a:r>
            <a:r>
              <a:rPr sz="1700" spc="-10" dirty="0">
                <a:latin typeface="Verdana"/>
                <a:cs typeface="Verdana"/>
              </a:rPr>
              <a:t>you </a:t>
            </a:r>
            <a:r>
              <a:rPr sz="1700" dirty="0">
                <a:latin typeface="Verdana"/>
                <a:cs typeface="Verdana"/>
              </a:rPr>
              <a:t>understand  </a:t>
            </a:r>
            <a:r>
              <a:rPr sz="1700" spc="-10" dirty="0">
                <a:latin typeface="Verdana"/>
                <a:cs typeface="Verdana"/>
              </a:rPr>
              <a:t>what </a:t>
            </a:r>
            <a:r>
              <a:rPr sz="1700" spc="-5" dirty="0">
                <a:latin typeface="Verdana"/>
                <a:cs typeface="Verdana"/>
              </a:rPr>
              <a:t>understanding they develop </a:t>
            </a:r>
            <a:r>
              <a:rPr sz="1700" dirty="0">
                <a:latin typeface="Verdana"/>
                <a:cs typeface="Verdana"/>
              </a:rPr>
              <a:t>from </a:t>
            </a:r>
            <a:r>
              <a:rPr sz="1700" spc="-5" dirty="0">
                <a:latin typeface="Verdana"/>
                <a:cs typeface="Verdana"/>
              </a:rPr>
              <a:t>certain </a:t>
            </a:r>
            <a:r>
              <a:rPr sz="1700" dirty="0">
                <a:latin typeface="Verdana"/>
                <a:cs typeface="Verdana"/>
              </a:rPr>
              <a:t>media </a:t>
            </a:r>
            <a:r>
              <a:rPr sz="1700" spc="-5" dirty="0">
                <a:latin typeface="Verdana"/>
                <a:cs typeface="Verdana"/>
              </a:rPr>
              <a:t>exposure </a:t>
            </a:r>
            <a:r>
              <a:rPr sz="1700" dirty="0">
                <a:latin typeface="Verdana"/>
                <a:cs typeface="Verdana"/>
              </a:rPr>
              <a:t>which </a:t>
            </a:r>
            <a:r>
              <a:rPr sz="1700" spc="-5" dirty="0">
                <a:latin typeface="Verdana"/>
                <a:cs typeface="Verdana"/>
              </a:rPr>
              <a:t>will  help you </a:t>
            </a:r>
            <a:r>
              <a:rPr sz="1700" spc="-10" dirty="0">
                <a:latin typeface="Verdana"/>
                <a:cs typeface="Verdana"/>
              </a:rPr>
              <a:t>guide them</a:t>
            </a:r>
            <a:r>
              <a:rPr sz="1700" spc="50" dirty="0">
                <a:latin typeface="Verdana"/>
                <a:cs typeface="Verdana"/>
              </a:rPr>
              <a:t> </a:t>
            </a:r>
            <a:r>
              <a:rPr sz="1700" spc="-40" dirty="0">
                <a:latin typeface="Verdana"/>
                <a:cs typeface="Verdana"/>
              </a:rPr>
              <a:t>better.</a:t>
            </a:r>
            <a:endParaRPr sz="1700" dirty="0">
              <a:latin typeface="Verdana"/>
              <a:cs typeface="Verdana"/>
            </a:endParaRPr>
          </a:p>
          <a:p>
            <a:pPr marL="298450" marR="6985" indent="-285750" algn="just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46379" algn="l"/>
              </a:tabLst>
            </a:pPr>
            <a:r>
              <a:rPr sz="1700" b="1" spc="-10" dirty="0">
                <a:latin typeface="Verdana"/>
                <a:cs typeface="Verdana"/>
              </a:rPr>
              <a:t>Do </a:t>
            </a:r>
            <a:r>
              <a:rPr sz="1700" b="1" dirty="0">
                <a:latin typeface="Verdana"/>
                <a:cs typeface="Verdana"/>
              </a:rPr>
              <a:t>not use </a:t>
            </a:r>
            <a:r>
              <a:rPr sz="1700" b="1" spc="-5" dirty="0">
                <a:latin typeface="Verdana"/>
                <a:cs typeface="Verdana"/>
              </a:rPr>
              <a:t>high-tech devices as Babysitters </a:t>
            </a:r>
            <a:r>
              <a:rPr sz="1700" spc="-5" dirty="0">
                <a:latin typeface="Verdana"/>
                <a:cs typeface="Verdana"/>
              </a:rPr>
              <a:t>– With more nuclear </a:t>
            </a:r>
            <a:r>
              <a:rPr sz="1700" spc="550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families </a:t>
            </a:r>
            <a:r>
              <a:rPr sz="1700" spc="-10" dirty="0">
                <a:latin typeface="Verdana"/>
                <a:cs typeface="Verdana"/>
              </a:rPr>
              <a:t>today </a:t>
            </a:r>
            <a:r>
              <a:rPr sz="1700" spc="-5" dirty="0">
                <a:latin typeface="Verdana"/>
                <a:cs typeface="Verdana"/>
              </a:rPr>
              <a:t>is understandable that stress </a:t>
            </a:r>
            <a:r>
              <a:rPr sz="1700" spc="-10" dirty="0">
                <a:latin typeface="Verdana"/>
                <a:cs typeface="Verdana"/>
              </a:rPr>
              <a:t>gets </a:t>
            </a:r>
            <a:r>
              <a:rPr sz="1700" spc="-5" dirty="0">
                <a:latin typeface="Verdana"/>
                <a:cs typeface="Verdana"/>
              </a:rPr>
              <a:t>to us. </a:t>
            </a:r>
            <a:r>
              <a:rPr sz="1700" spc="-10" dirty="0">
                <a:latin typeface="Verdana"/>
                <a:cs typeface="Verdana"/>
              </a:rPr>
              <a:t>However </a:t>
            </a:r>
            <a:r>
              <a:rPr sz="1700" dirty="0">
                <a:latin typeface="Verdana"/>
                <a:cs typeface="Verdana"/>
              </a:rPr>
              <a:t>in </a:t>
            </a:r>
            <a:r>
              <a:rPr sz="1700" spc="-5" dirty="0">
                <a:latin typeface="Verdana"/>
                <a:cs typeface="Verdana"/>
              </a:rPr>
              <a:t>no given  </a:t>
            </a:r>
            <a:r>
              <a:rPr sz="1700" spc="-10" dirty="0">
                <a:latin typeface="Verdana"/>
                <a:cs typeface="Verdana"/>
              </a:rPr>
              <a:t>situation </a:t>
            </a:r>
            <a:r>
              <a:rPr sz="1700" spc="-5" dirty="0">
                <a:latin typeface="Verdana"/>
                <a:cs typeface="Verdana"/>
              </a:rPr>
              <a:t>should a </a:t>
            </a:r>
            <a:r>
              <a:rPr sz="1700" spc="-10" dirty="0">
                <a:latin typeface="Verdana"/>
                <a:cs typeface="Verdana"/>
              </a:rPr>
              <a:t>tech device </a:t>
            </a:r>
            <a:r>
              <a:rPr sz="1700" spc="-5" dirty="0">
                <a:latin typeface="Verdana"/>
                <a:cs typeface="Verdana"/>
              </a:rPr>
              <a:t>be used as a</a:t>
            </a:r>
            <a:r>
              <a:rPr sz="1700" spc="195" dirty="0">
                <a:latin typeface="Verdana"/>
                <a:cs typeface="Verdana"/>
              </a:rPr>
              <a:t> </a:t>
            </a:r>
            <a:r>
              <a:rPr sz="1700" spc="-30" dirty="0">
                <a:latin typeface="Verdana"/>
                <a:cs typeface="Verdana"/>
              </a:rPr>
              <a:t>babysitter.</a:t>
            </a:r>
            <a:endParaRPr sz="1700" dirty="0">
              <a:latin typeface="Verdana"/>
              <a:cs typeface="Verdana"/>
            </a:endParaRPr>
          </a:p>
          <a:p>
            <a:pPr marL="298450" indent="-285750" algn="just">
              <a:lnSpc>
                <a:spcPct val="100000"/>
              </a:lnSpc>
              <a:spcBef>
                <a:spcPts val="960"/>
              </a:spcBef>
              <a:buFont typeface="Wingdings" panose="05000000000000000000" pitchFamily="2" charset="2"/>
              <a:buChar char="q"/>
              <a:tabLst>
                <a:tab pos="246379" algn="l"/>
              </a:tabLst>
            </a:pPr>
            <a:r>
              <a:rPr sz="1700" b="1" spc="-5" dirty="0">
                <a:latin typeface="Verdana"/>
                <a:cs typeface="Verdana"/>
              </a:rPr>
              <a:t>Creative and educational development </a:t>
            </a:r>
            <a:r>
              <a:rPr sz="1700" spc="-5" dirty="0">
                <a:latin typeface="Verdana"/>
                <a:cs typeface="Verdana"/>
              </a:rPr>
              <a:t>- With exposure </a:t>
            </a:r>
            <a:r>
              <a:rPr sz="1700" spc="-10" dirty="0">
                <a:latin typeface="Verdana"/>
                <a:cs typeface="Verdana"/>
              </a:rPr>
              <a:t>to </a:t>
            </a:r>
            <a:r>
              <a:rPr sz="1700" spc="-5" dirty="0">
                <a:latin typeface="Verdana"/>
                <a:cs typeface="Verdana"/>
              </a:rPr>
              <a:t>so</a:t>
            </a:r>
            <a:r>
              <a:rPr sz="1700" spc="-190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many</a:t>
            </a:r>
            <a:endParaRPr sz="1700" dirty="0">
              <a:latin typeface="Verdana"/>
              <a:cs typeface="Verdana"/>
            </a:endParaRPr>
          </a:p>
          <a:p>
            <a:pPr marL="298450" marR="5080" indent="-285750" algn="just">
              <a:lnSpc>
                <a:spcPct val="15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sz="1700" spc="-10" dirty="0">
                <a:latin typeface="Verdana"/>
                <a:cs typeface="Verdana"/>
              </a:rPr>
              <a:t>avenues </a:t>
            </a:r>
            <a:r>
              <a:rPr sz="1700" spc="-5" dirty="0">
                <a:latin typeface="Verdana"/>
                <a:cs typeface="Verdana"/>
              </a:rPr>
              <a:t>through media a positive direction will go a long </a:t>
            </a:r>
            <a:r>
              <a:rPr sz="1700" spc="-50" dirty="0">
                <a:latin typeface="Verdana"/>
                <a:cs typeface="Verdana"/>
              </a:rPr>
              <a:t>way. </a:t>
            </a:r>
            <a:r>
              <a:rPr sz="1700" spc="-5" dirty="0">
                <a:latin typeface="Verdana"/>
                <a:cs typeface="Verdana"/>
              </a:rPr>
              <a:t>Find </a:t>
            </a:r>
            <a:r>
              <a:rPr sz="1700" spc="-10" dirty="0">
                <a:latin typeface="Verdana"/>
                <a:cs typeface="Verdana"/>
              </a:rPr>
              <a:t>what  </a:t>
            </a:r>
            <a:r>
              <a:rPr sz="1700" spc="-5" dirty="0">
                <a:latin typeface="Verdana"/>
                <a:cs typeface="Verdana"/>
              </a:rPr>
              <a:t>interests your child </a:t>
            </a:r>
            <a:r>
              <a:rPr sz="1700" dirty="0">
                <a:latin typeface="Verdana"/>
                <a:cs typeface="Verdana"/>
              </a:rPr>
              <a:t>and </a:t>
            </a:r>
            <a:r>
              <a:rPr sz="1700" spc="-5" dirty="0">
                <a:latin typeface="Verdana"/>
                <a:cs typeface="Verdana"/>
              </a:rPr>
              <a:t>develop on that through media and internet. </a:t>
            </a:r>
            <a:r>
              <a:rPr sz="1700" dirty="0">
                <a:latin typeface="Verdana"/>
                <a:cs typeface="Verdana"/>
              </a:rPr>
              <a:t>If </a:t>
            </a:r>
            <a:r>
              <a:rPr sz="1700" spc="-5" dirty="0">
                <a:latin typeface="Verdana"/>
                <a:cs typeface="Verdana"/>
              </a:rPr>
              <a:t>your  child </a:t>
            </a:r>
            <a:r>
              <a:rPr sz="1700" spc="-10" dirty="0">
                <a:latin typeface="Verdana"/>
                <a:cs typeface="Verdana"/>
              </a:rPr>
              <a:t>is inquisitive </a:t>
            </a:r>
            <a:r>
              <a:rPr sz="1700" spc="-5" dirty="0">
                <a:latin typeface="Verdana"/>
                <a:cs typeface="Verdana"/>
              </a:rPr>
              <a:t>you can </a:t>
            </a:r>
            <a:r>
              <a:rPr sz="1700" spc="-10" dirty="0">
                <a:latin typeface="Verdana"/>
                <a:cs typeface="Verdana"/>
              </a:rPr>
              <a:t>look </a:t>
            </a:r>
            <a:r>
              <a:rPr sz="1700" spc="-5" dirty="0">
                <a:latin typeface="Verdana"/>
                <a:cs typeface="Verdana"/>
              </a:rPr>
              <a:t>up </a:t>
            </a:r>
            <a:r>
              <a:rPr sz="1700" dirty="0">
                <a:latin typeface="Verdana"/>
                <a:cs typeface="Verdana"/>
              </a:rPr>
              <a:t>appropriate </a:t>
            </a:r>
            <a:r>
              <a:rPr sz="1700" spc="-5" dirty="0">
                <a:latin typeface="Verdana"/>
                <a:cs typeface="Verdana"/>
              </a:rPr>
              <a:t>educative video on the  internet. </a:t>
            </a:r>
            <a:r>
              <a:rPr sz="1700" spc="-35" dirty="0">
                <a:latin typeface="Verdana"/>
                <a:cs typeface="Verdana"/>
              </a:rPr>
              <a:t>You </a:t>
            </a:r>
            <a:r>
              <a:rPr sz="1700" spc="-5" dirty="0">
                <a:latin typeface="Verdana"/>
                <a:cs typeface="Verdana"/>
              </a:rPr>
              <a:t>can </a:t>
            </a:r>
            <a:r>
              <a:rPr sz="1700" dirty="0">
                <a:latin typeface="Verdana"/>
                <a:cs typeface="Verdana"/>
              </a:rPr>
              <a:t>use </a:t>
            </a:r>
            <a:r>
              <a:rPr sz="1700" spc="-5" dirty="0">
                <a:latin typeface="Verdana"/>
                <a:cs typeface="Verdana"/>
              </a:rPr>
              <a:t>internet </a:t>
            </a:r>
            <a:r>
              <a:rPr sz="1700" spc="-10" dirty="0">
                <a:latin typeface="Verdana"/>
                <a:cs typeface="Verdana"/>
              </a:rPr>
              <a:t>to </a:t>
            </a:r>
            <a:r>
              <a:rPr sz="1700" dirty="0">
                <a:latin typeface="Verdana"/>
                <a:cs typeface="Verdana"/>
              </a:rPr>
              <a:t>assist </a:t>
            </a:r>
            <a:r>
              <a:rPr sz="1700" spc="-5" dirty="0">
                <a:latin typeface="Verdana"/>
                <a:cs typeface="Verdana"/>
              </a:rPr>
              <a:t>with homework or questions the </a:t>
            </a:r>
            <a:r>
              <a:rPr sz="1700" spc="550" dirty="0">
                <a:latin typeface="Verdana"/>
                <a:cs typeface="Verdana"/>
              </a:rPr>
              <a:t> </a:t>
            </a:r>
            <a:r>
              <a:rPr sz="1700" spc="-10" dirty="0">
                <a:latin typeface="Verdana"/>
                <a:cs typeface="Verdana"/>
              </a:rPr>
              <a:t>child is inquisitive</a:t>
            </a:r>
            <a:r>
              <a:rPr sz="1700" spc="110" dirty="0">
                <a:latin typeface="Verdana"/>
                <a:cs typeface="Verdana"/>
              </a:rPr>
              <a:t> </a:t>
            </a:r>
            <a:r>
              <a:rPr sz="1700" spc="-5" dirty="0">
                <a:latin typeface="Verdana"/>
                <a:cs typeface="Verdana"/>
              </a:rPr>
              <a:t>about.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6" name="object 74">
            <a:extLst>
              <a:ext uri="{FF2B5EF4-FFF2-40B4-BE49-F238E27FC236}">
                <a16:creationId xmlns:a16="http://schemas.microsoft.com/office/drawing/2014/main" id="{BB77A2EA-A26E-4E8D-BEC4-E49A57B65B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401082"/>
            <a:ext cx="5301665" cy="38215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MY" sz="2400" spc="-5" dirty="0">
                <a:solidFill>
                  <a:schemeClr val="tx1"/>
                </a:solidFill>
              </a:rPr>
              <a:t>The art of incorporating good strategy</a:t>
            </a:r>
            <a:endParaRPr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21868" y="1339494"/>
            <a:ext cx="7679690" cy="2034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q"/>
              <a:tabLst>
                <a:tab pos="244475" algn="l"/>
              </a:tabLst>
            </a:pPr>
            <a:r>
              <a:rPr b="1" spc="-10" dirty="0">
                <a:latin typeface="Verdana"/>
                <a:cs typeface="Verdana"/>
              </a:rPr>
              <a:t>Family </a:t>
            </a:r>
            <a:r>
              <a:rPr b="1" spc="-5" dirty="0">
                <a:latin typeface="Verdana"/>
                <a:cs typeface="Verdana"/>
              </a:rPr>
              <a:t>time </a:t>
            </a:r>
            <a:r>
              <a:rPr spc="-5" dirty="0">
                <a:latin typeface="Verdana"/>
                <a:cs typeface="Verdana"/>
              </a:rPr>
              <a:t>– Media can be very </a:t>
            </a:r>
            <a:r>
              <a:rPr spc="-10" dirty="0">
                <a:latin typeface="Verdana"/>
                <a:cs typeface="Verdana"/>
              </a:rPr>
              <a:t>effectively </a:t>
            </a:r>
            <a:r>
              <a:rPr spc="-5" dirty="0">
                <a:latin typeface="Verdana"/>
                <a:cs typeface="Verdana"/>
              </a:rPr>
              <a:t>used for </a:t>
            </a:r>
            <a:r>
              <a:rPr spc="-10" dirty="0">
                <a:latin typeface="Verdana"/>
                <a:cs typeface="Verdana"/>
              </a:rPr>
              <a:t>quality </a:t>
            </a:r>
            <a:r>
              <a:rPr spc="-5" dirty="0">
                <a:latin typeface="Verdana"/>
                <a:cs typeface="Verdana"/>
              </a:rPr>
              <a:t>family  </a:t>
            </a:r>
            <a:r>
              <a:rPr spc="-10" dirty="0">
                <a:latin typeface="Verdana"/>
                <a:cs typeface="Verdana"/>
              </a:rPr>
              <a:t>time </a:t>
            </a:r>
            <a:r>
              <a:rPr spc="-5" dirty="0">
                <a:latin typeface="Verdana"/>
                <a:cs typeface="Verdana"/>
              </a:rPr>
              <a:t>as </a:t>
            </a:r>
            <a:r>
              <a:rPr spc="-10" dirty="0">
                <a:latin typeface="Verdana"/>
                <a:cs typeface="Verdana"/>
              </a:rPr>
              <a:t>well. </a:t>
            </a:r>
            <a:r>
              <a:rPr dirty="0">
                <a:latin typeface="Verdana"/>
                <a:cs typeface="Verdana"/>
              </a:rPr>
              <a:t>It </a:t>
            </a:r>
            <a:r>
              <a:rPr spc="-5" dirty="0">
                <a:latin typeface="Verdana"/>
                <a:cs typeface="Verdana"/>
              </a:rPr>
              <a:t>can be used to </a:t>
            </a:r>
            <a:r>
              <a:rPr spc="-10" dirty="0">
                <a:latin typeface="Verdana"/>
                <a:cs typeface="Verdana"/>
              </a:rPr>
              <a:t>have encouraging discussion </a:t>
            </a:r>
            <a:r>
              <a:rPr spc="-5" dirty="0">
                <a:latin typeface="Verdana"/>
                <a:cs typeface="Verdana"/>
              </a:rPr>
              <a:t>and sharing of  knowledge and views. </a:t>
            </a:r>
            <a:r>
              <a:rPr spc="-10" dirty="0">
                <a:latin typeface="Verdana"/>
                <a:cs typeface="Verdana"/>
              </a:rPr>
              <a:t>One </a:t>
            </a:r>
            <a:r>
              <a:rPr spc="-5" dirty="0">
                <a:latin typeface="Verdana"/>
                <a:cs typeface="Verdana"/>
              </a:rPr>
              <a:t>can </a:t>
            </a:r>
            <a:r>
              <a:rPr spc="-10" dirty="0">
                <a:latin typeface="Verdana"/>
                <a:cs typeface="Verdana"/>
              </a:rPr>
              <a:t>use </a:t>
            </a:r>
            <a:r>
              <a:rPr spc="-5" dirty="0">
                <a:latin typeface="Verdana"/>
                <a:cs typeface="Verdana"/>
              </a:rPr>
              <a:t>this </a:t>
            </a:r>
            <a:r>
              <a:rPr spc="-10" dirty="0">
                <a:latin typeface="Verdana"/>
                <a:cs typeface="Verdana"/>
              </a:rPr>
              <a:t>time </a:t>
            </a:r>
            <a:r>
              <a:rPr spc="-5" dirty="0">
                <a:latin typeface="Verdana"/>
                <a:cs typeface="Verdana"/>
              </a:rPr>
              <a:t>to educate the </a:t>
            </a:r>
            <a:r>
              <a:rPr spc="-10" dirty="0">
                <a:latin typeface="Verdana"/>
                <a:cs typeface="Verdana"/>
              </a:rPr>
              <a:t>child </a:t>
            </a:r>
            <a:r>
              <a:rPr spc="-5" dirty="0">
                <a:latin typeface="Verdana"/>
                <a:cs typeface="Verdana"/>
              </a:rPr>
              <a:t>about  the cons of </a:t>
            </a:r>
            <a:r>
              <a:rPr spc="-10" dirty="0">
                <a:latin typeface="Verdana"/>
                <a:cs typeface="Verdana"/>
              </a:rPr>
              <a:t>media </a:t>
            </a:r>
            <a:r>
              <a:rPr spc="-5" dirty="0">
                <a:latin typeface="Verdana"/>
                <a:cs typeface="Verdana"/>
              </a:rPr>
              <a:t>and how to </a:t>
            </a:r>
            <a:r>
              <a:rPr spc="-10" dirty="0">
                <a:latin typeface="Verdana"/>
                <a:cs typeface="Verdana"/>
              </a:rPr>
              <a:t>use </a:t>
            </a:r>
            <a:r>
              <a:rPr spc="-5" dirty="0">
                <a:latin typeface="Verdana"/>
                <a:cs typeface="Verdana"/>
              </a:rPr>
              <a:t>media </a:t>
            </a:r>
            <a:r>
              <a:rPr spc="-10" dirty="0">
                <a:latin typeface="Verdana"/>
                <a:cs typeface="Verdana"/>
              </a:rPr>
              <a:t>effectively instead </a:t>
            </a:r>
            <a:r>
              <a:rPr spc="-5" dirty="0">
                <a:latin typeface="Verdana"/>
                <a:cs typeface="Verdana"/>
              </a:rPr>
              <a:t>of </a:t>
            </a:r>
            <a:r>
              <a:rPr spc="-10" dirty="0">
                <a:latin typeface="Verdana"/>
                <a:cs typeface="Verdana"/>
              </a:rPr>
              <a:t>being  overwhelmed </a:t>
            </a:r>
            <a:r>
              <a:rPr spc="-5" dirty="0">
                <a:latin typeface="Verdana"/>
                <a:cs typeface="Verdana"/>
              </a:rPr>
              <a:t>by</a:t>
            </a:r>
            <a:r>
              <a:rPr spc="50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it.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6" name="object 74">
            <a:extLst>
              <a:ext uri="{FF2B5EF4-FFF2-40B4-BE49-F238E27FC236}">
                <a16:creationId xmlns:a16="http://schemas.microsoft.com/office/drawing/2014/main" id="{23939B66-98EA-41A0-BD1F-3D0DF70ED5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9200" y="533400"/>
            <a:ext cx="5301665" cy="38215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MY" sz="2400" spc="-5" dirty="0">
                <a:solidFill>
                  <a:schemeClr val="tx1"/>
                </a:solidFill>
              </a:rPr>
              <a:t>The art of incorporating good strategy</a:t>
            </a:r>
            <a:endParaRPr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7400" y="533400"/>
            <a:ext cx="1657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Summ</a:t>
            </a:r>
            <a:r>
              <a:rPr sz="2400" spc="5" dirty="0"/>
              <a:t>a</a:t>
            </a:r>
            <a:r>
              <a:rPr sz="2400" spc="-5" dirty="0"/>
              <a:t>ry</a:t>
            </a:r>
            <a:endParaRPr sz="2400" dirty="0"/>
          </a:p>
        </p:txBody>
      </p:sp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xfrm>
            <a:off x="152400" y="1447800"/>
            <a:ext cx="7467601" cy="3531966"/>
          </a:xfrm>
          <a:prstGeom prst="rect">
            <a:avLst/>
          </a:prstGeom>
        </p:spPr>
        <p:txBody>
          <a:bodyPr vert="horz" wrap="square" lIns="0" tIns="508228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sz="2400" spc="-100" dirty="0"/>
              <a:t>To </a:t>
            </a:r>
            <a:r>
              <a:rPr sz="2400" dirty="0"/>
              <a:t>sum </a:t>
            </a:r>
            <a:r>
              <a:rPr sz="2400" spc="5" dirty="0"/>
              <a:t>it </a:t>
            </a:r>
            <a:r>
              <a:rPr sz="2400" dirty="0"/>
              <a:t>up </a:t>
            </a:r>
            <a:r>
              <a:rPr sz="2400" spc="-5" dirty="0"/>
              <a:t>Media </a:t>
            </a:r>
            <a:r>
              <a:rPr sz="2400" dirty="0"/>
              <a:t>has </a:t>
            </a:r>
            <a:r>
              <a:rPr sz="2400" spc="-5" dirty="0"/>
              <a:t>both positive </a:t>
            </a:r>
            <a:r>
              <a:rPr sz="2400" dirty="0"/>
              <a:t>and </a:t>
            </a:r>
            <a:r>
              <a:rPr sz="2400" spc="-5" dirty="0"/>
              <a:t>negative</a:t>
            </a:r>
            <a:endParaRPr lang="en-MY" sz="2400" spc="-5" dirty="0"/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MY" sz="2400" spc="-5" dirty="0"/>
              <a:t>   </a:t>
            </a:r>
            <a:r>
              <a:rPr sz="2400" spc="-5" dirty="0"/>
              <a:t> </a:t>
            </a:r>
            <a:r>
              <a:rPr sz="2400" dirty="0"/>
              <a:t>implication on  children. </a:t>
            </a:r>
            <a:endParaRPr lang="en-MY" sz="2400" dirty="0"/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endParaRPr lang="en-MY" sz="2400" dirty="0"/>
          </a:p>
          <a:p>
            <a:pPr marL="12700" marR="508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sz="2400" spc="-5" dirty="0"/>
              <a:t>These </a:t>
            </a:r>
            <a:r>
              <a:rPr sz="2400" dirty="0"/>
              <a:t>cannot </a:t>
            </a:r>
            <a:r>
              <a:rPr sz="2400" spc="-5" dirty="0"/>
              <a:t>be </a:t>
            </a:r>
            <a:r>
              <a:rPr sz="2400" spc="-10" dirty="0"/>
              <a:t>eradicated </a:t>
            </a:r>
            <a:r>
              <a:rPr sz="2400" spc="-5" dirty="0"/>
              <a:t>however we </a:t>
            </a:r>
            <a:r>
              <a:rPr sz="2400" dirty="0"/>
              <a:t>can</a:t>
            </a:r>
            <a:endParaRPr lang="en-MY" sz="2400" dirty="0"/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MY" sz="2400" dirty="0"/>
              <a:t>   </a:t>
            </a:r>
            <a:r>
              <a:rPr sz="2400" dirty="0"/>
              <a:t> definitely  </a:t>
            </a:r>
            <a:r>
              <a:rPr sz="2400" spc="-5" dirty="0"/>
              <a:t>ensure that we </a:t>
            </a:r>
            <a:r>
              <a:rPr sz="2400" spc="-10" dirty="0"/>
              <a:t>encourage </a:t>
            </a:r>
            <a:r>
              <a:rPr sz="2400" spc="-5" dirty="0"/>
              <a:t>the positive </a:t>
            </a:r>
            <a:r>
              <a:rPr lang="en-MY" sz="2400" spc="-5" dirty="0"/>
              <a:t> </a:t>
            </a: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MY" sz="2400" spc="-5" dirty="0"/>
              <a:t>    </a:t>
            </a:r>
            <a:r>
              <a:rPr sz="2400" spc="-5" dirty="0"/>
              <a:t>aspects </a:t>
            </a:r>
            <a:r>
              <a:rPr sz="2400" dirty="0"/>
              <a:t>and </a:t>
            </a:r>
            <a:r>
              <a:rPr sz="2400" spc="-5" dirty="0"/>
              <a:t>control the  negative </a:t>
            </a:r>
            <a:r>
              <a:rPr sz="2400" dirty="0"/>
              <a:t>for our children </a:t>
            </a:r>
            <a:endParaRPr lang="en-MY" sz="2400" dirty="0"/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MY" sz="2400" spc="-5" dirty="0"/>
              <a:t>    </a:t>
            </a:r>
            <a:r>
              <a:rPr sz="2400" spc="-5" dirty="0"/>
              <a:t>to understand </a:t>
            </a:r>
            <a:r>
              <a:rPr sz="2400" dirty="0"/>
              <a:t>and use </a:t>
            </a:r>
            <a:r>
              <a:rPr sz="2400" spc="-5" dirty="0"/>
              <a:t>the resources  available </a:t>
            </a:r>
            <a:r>
              <a:rPr sz="2400" dirty="0"/>
              <a:t>for </a:t>
            </a:r>
            <a:endParaRPr lang="en-MY" sz="2400" dirty="0"/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MY" sz="2400" spc="-5" dirty="0"/>
              <a:t>    </a:t>
            </a:r>
            <a:r>
              <a:rPr sz="2400" spc="-5" dirty="0"/>
              <a:t>growth </a:t>
            </a:r>
            <a:r>
              <a:rPr sz="2400" dirty="0"/>
              <a:t>and not </a:t>
            </a:r>
            <a:r>
              <a:rPr sz="2400" spc="-5" dirty="0"/>
              <a:t>destruction </a:t>
            </a:r>
            <a:r>
              <a:rPr sz="2400" dirty="0"/>
              <a:t>of self</a:t>
            </a:r>
            <a:r>
              <a:rPr sz="2400" spc="10" dirty="0"/>
              <a:t> </a:t>
            </a:r>
            <a:r>
              <a:rPr sz="2400" spc="-5" dirty="0"/>
              <a:t>being.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EF3522E3-A903-40E3-9F62-F912A8921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9511"/>
            <a:ext cx="6347713" cy="1320800"/>
          </a:xfrm>
        </p:spPr>
        <p:txBody>
          <a:bodyPr/>
          <a:lstStyle/>
          <a:p>
            <a:r>
              <a:rPr lang="en-MY" dirty="0"/>
              <a:t>Introduction </a:t>
            </a:r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7474E8CD-CEA7-48EE-8E17-D98382EF34C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301302"/>
            <a:ext cx="7924800" cy="2447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80"/>
              </a:spcBef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sz="1800" spc="-5" dirty="0">
                <a:latin typeface="Verdana"/>
                <a:cs typeface="Verdana"/>
              </a:rPr>
              <a:t>Extreme</a:t>
            </a:r>
            <a:r>
              <a:rPr sz="1800" spc="3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caution</a:t>
            </a:r>
            <a:r>
              <a:rPr sz="1800" spc="34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in</a:t>
            </a:r>
            <a:r>
              <a:rPr sz="1800" spc="34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the</a:t>
            </a:r>
            <a:r>
              <a:rPr sz="1800" spc="3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choices</a:t>
            </a:r>
            <a:r>
              <a:rPr sz="1800" spc="3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we</a:t>
            </a:r>
            <a:r>
              <a:rPr sz="1800" spc="33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make</a:t>
            </a:r>
            <a:r>
              <a:rPr sz="1800" spc="3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for</a:t>
            </a:r>
            <a:r>
              <a:rPr sz="1800" spc="34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our</a:t>
            </a:r>
            <a:r>
              <a:rPr sz="1800" spc="3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children</a:t>
            </a:r>
            <a:r>
              <a:rPr sz="1800" spc="34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to</a:t>
            </a:r>
            <a:endParaRPr lang="en-MY" sz="1800" spc="-5" dirty="0">
              <a:latin typeface="Verdana"/>
              <a:cs typeface="Verdana"/>
            </a:endParaRPr>
          </a:p>
          <a:p>
            <a:pPr marL="12700" indent="0">
              <a:lnSpc>
                <a:spcPct val="100000"/>
              </a:lnSpc>
              <a:spcBef>
                <a:spcPts val="1080"/>
              </a:spcBef>
              <a:buNone/>
            </a:pPr>
            <a:r>
              <a:rPr lang="en-MY" spc="-5" dirty="0">
                <a:latin typeface="Verdana"/>
                <a:cs typeface="Verdana"/>
              </a:rPr>
              <a:t>    </a:t>
            </a:r>
            <a:r>
              <a:rPr sz="1800" spc="-5" dirty="0">
                <a:latin typeface="Verdana"/>
                <a:cs typeface="Verdana"/>
              </a:rPr>
              <a:t>develop </a:t>
            </a:r>
            <a:r>
              <a:rPr sz="1800" dirty="0">
                <a:latin typeface="Verdana"/>
                <a:cs typeface="Verdana"/>
              </a:rPr>
              <a:t>skill, </a:t>
            </a:r>
            <a:r>
              <a:rPr sz="1800" spc="-5" dirty="0">
                <a:latin typeface="Verdana"/>
                <a:cs typeface="Verdana"/>
              </a:rPr>
              <a:t>habits </a:t>
            </a:r>
            <a:r>
              <a:rPr sz="1800" dirty="0">
                <a:latin typeface="Verdana"/>
                <a:cs typeface="Verdana"/>
              </a:rPr>
              <a:t>and </a:t>
            </a:r>
            <a:r>
              <a:rPr sz="1800" spc="-10" dirty="0">
                <a:latin typeface="Verdana"/>
                <a:cs typeface="Verdana"/>
              </a:rPr>
              <a:t>moral </a:t>
            </a:r>
            <a:r>
              <a:rPr sz="1800" spc="-5" dirty="0">
                <a:latin typeface="Verdana"/>
                <a:cs typeface="Verdana"/>
              </a:rPr>
              <a:t>and </a:t>
            </a:r>
            <a:r>
              <a:rPr sz="1800" dirty="0">
                <a:latin typeface="Verdana"/>
                <a:cs typeface="Verdana"/>
              </a:rPr>
              <a:t>social </a:t>
            </a:r>
            <a:r>
              <a:rPr sz="1800" spc="-10" dirty="0">
                <a:latin typeface="Verdana"/>
                <a:cs typeface="Verdana"/>
              </a:rPr>
              <a:t>values </a:t>
            </a:r>
            <a:r>
              <a:rPr sz="1800" spc="-5" dirty="0">
                <a:latin typeface="Verdana"/>
                <a:cs typeface="Verdana"/>
              </a:rPr>
              <a:t>to grow up</a:t>
            </a:r>
            <a:r>
              <a:rPr sz="1800" spc="60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to</a:t>
            </a:r>
            <a:endParaRPr lang="en-MY" sz="1800" spc="5" dirty="0">
              <a:latin typeface="Verdana"/>
              <a:cs typeface="Verdana"/>
            </a:endParaRPr>
          </a:p>
          <a:p>
            <a:pPr marL="12700" indent="0">
              <a:lnSpc>
                <a:spcPct val="100000"/>
              </a:lnSpc>
              <a:spcBef>
                <a:spcPts val="1080"/>
              </a:spcBef>
              <a:buNone/>
            </a:pPr>
            <a:r>
              <a:rPr lang="en-MY" spc="5" dirty="0">
                <a:latin typeface="Verdana"/>
                <a:cs typeface="Verdana"/>
              </a:rPr>
              <a:t>    </a:t>
            </a:r>
            <a:r>
              <a:rPr sz="1800" spc="-5" dirty="0">
                <a:latin typeface="Verdana"/>
                <a:cs typeface="Verdana"/>
              </a:rPr>
              <a:t>be good </a:t>
            </a:r>
            <a:r>
              <a:rPr sz="1800" dirty="0">
                <a:latin typeface="Verdana"/>
                <a:cs typeface="Verdana"/>
              </a:rPr>
              <a:t>human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beings.</a:t>
            </a:r>
            <a:endParaRPr sz="180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sz="1800" spc="-5" dirty="0">
                <a:latin typeface="Verdana"/>
                <a:cs typeface="Verdana"/>
              </a:rPr>
              <a:t>Understand the background to understand the</a:t>
            </a:r>
            <a:r>
              <a:rPr sz="1800" spc="7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impact.</a:t>
            </a:r>
            <a:endParaRPr sz="1800" dirty="0">
              <a:latin typeface="Verdana"/>
              <a:cs typeface="Verdana"/>
            </a:endParaRPr>
          </a:p>
          <a:p>
            <a:pPr marL="355600" marR="6985" indent="-342900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354965" algn="l"/>
                <a:tab pos="355600" algn="l"/>
                <a:tab pos="1339850" algn="l"/>
                <a:tab pos="1617345" algn="l"/>
                <a:tab pos="3074670" algn="l"/>
                <a:tab pos="3423920" algn="l"/>
                <a:tab pos="4034790" algn="l"/>
                <a:tab pos="4498340" algn="l"/>
                <a:tab pos="5038090" algn="l"/>
                <a:tab pos="6211570" algn="l"/>
                <a:tab pos="6914515" algn="l"/>
              </a:tabLst>
            </a:pPr>
            <a:r>
              <a:rPr sz="1800" spc="-5" dirty="0">
                <a:latin typeface="Verdana"/>
                <a:cs typeface="Verdana"/>
              </a:rPr>
              <a:t>Gett</a:t>
            </a:r>
            <a:r>
              <a:rPr sz="1800" spc="10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ng	a	</a:t>
            </a:r>
            <a:r>
              <a:rPr sz="1800" spc="5" dirty="0">
                <a:latin typeface="Verdana"/>
                <a:cs typeface="Verdana"/>
              </a:rPr>
              <a:t>pe</a:t>
            </a:r>
            <a:r>
              <a:rPr sz="1800" dirty="0">
                <a:latin typeface="Verdana"/>
                <a:cs typeface="Verdana"/>
              </a:rPr>
              <a:t>rs</a:t>
            </a:r>
            <a:r>
              <a:rPr sz="1800" spc="-10" dirty="0">
                <a:latin typeface="Verdana"/>
                <a:cs typeface="Verdana"/>
              </a:rPr>
              <a:t>p</a:t>
            </a:r>
            <a:r>
              <a:rPr sz="1800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c</a:t>
            </a:r>
            <a:r>
              <a:rPr sz="1800" spc="-5" dirty="0">
                <a:latin typeface="Verdana"/>
                <a:cs typeface="Verdana"/>
              </a:rPr>
              <a:t>t</a:t>
            </a:r>
            <a:r>
              <a:rPr sz="1800" spc="10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v</a:t>
            </a:r>
            <a:r>
              <a:rPr sz="1800" dirty="0">
                <a:latin typeface="Verdana"/>
                <a:cs typeface="Verdana"/>
              </a:rPr>
              <a:t>e	</a:t>
            </a:r>
            <a:r>
              <a:rPr sz="1800" spc="10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n	how	we	</a:t>
            </a:r>
            <a:r>
              <a:rPr sz="1800" spc="-5" dirty="0">
                <a:latin typeface="Verdana"/>
                <a:cs typeface="Verdana"/>
              </a:rPr>
              <a:t>ca</a:t>
            </a:r>
            <a:r>
              <a:rPr sz="1800" dirty="0">
                <a:latin typeface="Verdana"/>
                <a:cs typeface="Verdana"/>
              </a:rPr>
              <a:t>n	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nf</a:t>
            </a:r>
            <a:r>
              <a:rPr sz="1800" spc="15" dirty="0">
                <a:latin typeface="Verdana"/>
                <a:cs typeface="Verdana"/>
              </a:rPr>
              <a:t>l</a:t>
            </a:r>
            <a:r>
              <a:rPr sz="1800" dirty="0">
                <a:latin typeface="Verdana"/>
                <a:cs typeface="Verdana"/>
              </a:rPr>
              <a:t>uen</a:t>
            </a:r>
            <a:r>
              <a:rPr sz="1800" spc="-10" dirty="0">
                <a:latin typeface="Verdana"/>
                <a:cs typeface="Verdana"/>
              </a:rPr>
              <a:t>c</a:t>
            </a:r>
            <a:r>
              <a:rPr sz="1800" dirty="0">
                <a:latin typeface="Verdana"/>
                <a:cs typeface="Verdana"/>
              </a:rPr>
              <a:t>e	</a:t>
            </a:r>
            <a:r>
              <a:rPr sz="1800" spc="5" dirty="0">
                <a:latin typeface="Verdana"/>
                <a:cs typeface="Verdana"/>
              </a:rPr>
              <a:t>g</a:t>
            </a:r>
            <a:r>
              <a:rPr sz="1800" dirty="0">
                <a:latin typeface="Verdana"/>
                <a:cs typeface="Verdana"/>
              </a:rPr>
              <a:t>ood	me</a:t>
            </a:r>
            <a:r>
              <a:rPr sz="1800" spc="-10" dirty="0">
                <a:latin typeface="Verdana"/>
                <a:cs typeface="Verdana"/>
              </a:rPr>
              <a:t>d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a  </a:t>
            </a:r>
            <a:r>
              <a:rPr sz="1800" spc="-5" dirty="0">
                <a:latin typeface="Verdana"/>
                <a:cs typeface="Verdana"/>
              </a:rPr>
              <a:t>habits </a:t>
            </a:r>
            <a:r>
              <a:rPr sz="1800" dirty="0">
                <a:latin typeface="Verdana"/>
                <a:cs typeface="Verdana"/>
              </a:rPr>
              <a:t>for </a:t>
            </a:r>
            <a:r>
              <a:rPr sz="1800" spc="-5" dirty="0">
                <a:latin typeface="Verdana"/>
                <a:cs typeface="Verdana"/>
              </a:rPr>
              <a:t>appropriate </a:t>
            </a:r>
            <a:r>
              <a:rPr sz="1800" dirty="0">
                <a:latin typeface="Verdana"/>
                <a:cs typeface="Verdana"/>
              </a:rPr>
              <a:t>child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development.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571500" y="1642872"/>
            <a:ext cx="2286000" cy="786765"/>
          </a:xfrm>
          <a:custGeom>
            <a:avLst/>
            <a:gdLst/>
            <a:ahLst/>
            <a:cxnLst/>
            <a:rect l="l" t="t" r="r" b="b"/>
            <a:pathLst>
              <a:path w="2286000" h="786764">
                <a:moveTo>
                  <a:pt x="1892808" y="0"/>
                </a:moveTo>
                <a:lnTo>
                  <a:pt x="0" y="0"/>
                </a:lnTo>
                <a:lnTo>
                  <a:pt x="0" y="786383"/>
                </a:lnTo>
                <a:lnTo>
                  <a:pt x="1892808" y="786383"/>
                </a:lnTo>
                <a:lnTo>
                  <a:pt x="2286000" y="393191"/>
                </a:lnTo>
                <a:lnTo>
                  <a:pt x="1892808" y="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1500" y="1642872"/>
            <a:ext cx="2286000" cy="786765"/>
          </a:xfrm>
          <a:custGeom>
            <a:avLst/>
            <a:gdLst/>
            <a:ahLst/>
            <a:cxnLst/>
            <a:rect l="l" t="t" r="r" b="b"/>
            <a:pathLst>
              <a:path w="2286000" h="786764">
                <a:moveTo>
                  <a:pt x="0" y="0"/>
                </a:moveTo>
                <a:lnTo>
                  <a:pt x="1892808" y="0"/>
                </a:lnTo>
                <a:lnTo>
                  <a:pt x="2286000" y="393191"/>
                </a:lnTo>
                <a:lnTo>
                  <a:pt x="1892808" y="786383"/>
                </a:lnTo>
                <a:lnTo>
                  <a:pt x="0" y="786383"/>
                </a:lnTo>
                <a:lnTo>
                  <a:pt x="0" y="0"/>
                </a:lnTo>
                <a:close/>
              </a:path>
            </a:pathLst>
          </a:custGeom>
          <a:ln w="42672">
            <a:solidFill>
              <a:srgbClr val="AF5C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61440" y="1884934"/>
            <a:ext cx="1310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Print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Media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500628" y="3072383"/>
            <a:ext cx="2357755" cy="784860"/>
          </a:xfrm>
          <a:custGeom>
            <a:avLst/>
            <a:gdLst/>
            <a:ahLst/>
            <a:cxnLst/>
            <a:rect l="l" t="t" r="r" b="b"/>
            <a:pathLst>
              <a:path w="2357754" h="784860">
                <a:moveTo>
                  <a:pt x="1965198" y="0"/>
                </a:moveTo>
                <a:lnTo>
                  <a:pt x="0" y="0"/>
                </a:lnTo>
                <a:lnTo>
                  <a:pt x="0" y="784859"/>
                </a:lnTo>
                <a:lnTo>
                  <a:pt x="1965198" y="784859"/>
                </a:lnTo>
                <a:lnTo>
                  <a:pt x="2357628" y="392429"/>
                </a:lnTo>
                <a:lnTo>
                  <a:pt x="1965198" y="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00628" y="3072383"/>
            <a:ext cx="2357755" cy="784860"/>
          </a:xfrm>
          <a:custGeom>
            <a:avLst/>
            <a:gdLst/>
            <a:ahLst/>
            <a:cxnLst/>
            <a:rect l="l" t="t" r="r" b="b"/>
            <a:pathLst>
              <a:path w="2357754" h="784860">
                <a:moveTo>
                  <a:pt x="0" y="0"/>
                </a:moveTo>
                <a:lnTo>
                  <a:pt x="1965198" y="0"/>
                </a:lnTo>
                <a:lnTo>
                  <a:pt x="2357628" y="392429"/>
                </a:lnTo>
                <a:lnTo>
                  <a:pt x="1965198" y="784859"/>
                </a:lnTo>
                <a:lnTo>
                  <a:pt x="0" y="784859"/>
                </a:lnTo>
                <a:lnTo>
                  <a:pt x="0" y="0"/>
                </a:lnTo>
                <a:close/>
              </a:path>
            </a:pathLst>
          </a:custGeom>
          <a:ln w="42672">
            <a:solidFill>
              <a:srgbClr val="AF5C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634866" y="3314191"/>
            <a:ext cx="1892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Electronic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Media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71500" y="4715255"/>
            <a:ext cx="2357755" cy="784860"/>
          </a:xfrm>
          <a:custGeom>
            <a:avLst/>
            <a:gdLst/>
            <a:ahLst/>
            <a:cxnLst/>
            <a:rect l="l" t="t" r="r" b="b"/>
            <a:pathLst>
              <a:path w="2357755" h="784860">
                <a:moveTo>
                  <a:pt x="1965198" y="0"/>
                </a:moveTo>
                <a:lnTo>
                  <a:pt x="0" y="0"/>
                </a:lnTo>
                <a:lnTo>
                  <a:pt x="0" y="784860"/>
                </a:lnTo>
                <a:lnTo>
                  <a:pt x="1965198" y="784860"/>
                </a:lnTo>
                <a:lnTo>
                  <a:pt x="2357628" y="392430"/>
                </a:lnTo>
                <a:lnTo>
                  <a:pt x="1965198" y="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1500" y="4715255"/>
            <a:ext cx="2357755" cy="784860"/>
          </a:xfrm>
          <a:custGeom>
            <a:avLst/>
            <a:gdLst/>
            <a:ahLst/>
            <a:cxnLst/>
            <a:rect l="l" t="t" r="r" b="b"/>
            <a:pathLst>
              <a:path w="2357755" h="784860">
                <a:moveTo>
                  <a:pt x="0" y="0"/>
                </a:moveTo>
                <a:lnTo>
                  <a:pt x="1965198" y="0"/>
                </a:lnTo>
                <a:lnTo>
                  <a:pt x="2357628" y="392430"/>
                </a:lnTo>
                <a:lnTo>
                  <a:pt x="1965198" y="784860"/>
                </a:lnTo>
                <a:lnTo>
                  <a:pt x="0" y="784860"/>
                </a:lnTo>
                <a:lnTo>
                  <a:pt x="0" y="0"/>
                </a:lnTo>
                <a:close/>
              </a:path>
            </a:pathLst>
          </a:custGeom>
          <a:ln w="42672">
            <a:solidFill>
              <a:srgbClr val="AF5C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57224" y="4957013"/>
            <a:ext cx="17887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New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Age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Media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427476" y="1426463"/>
            <a:ext cx="2575560" cy="1575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70091" y="2641092"/>
            <a:ext cx="2503932" cy="1575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55847" y="4081271"/>
            <a:ext cx="2503931" cy="18501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58611" y="4203191"/>
            <a:ext cx="2613660" cy="18028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8348" y="2712720"/>
            <a:ext cx="2788919" cy="1789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Title 62">
            <a:extLst>
              <a:ext uri="{FF2B5EF4-FFF2-40B4-BE49-F238E27FC236}">
                <a16:creationId xmlns:a16="http://schemas.microsoft.com/office/drawing/2014/main" id="{810756B2-21C7-4190-96E7-3A80FA7E5D67}"/>
              </a:ext>
            </a:extLst>
          </p:cNvPr>
          <p:cNvSpPr txBox="1">
            <a:spLocks/>
          </p:cNvSpPr>
          <p:nvPr/>
        </p:nvSpPr>
        <p:spPr>
          <a:xfrm>
            <a:off x="700720" y="59436"/>
            <a:ext cx="6347713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MY" dirty="0"/>
              <a:t>DIFFERENT KINDS OF MEDIA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60"/>
          <p:cNvSpPr txBox="1"/>
          <p:nvPr/>
        </p:nvSpPr>
        <p:spPr>
          <a:xfrm>
            <a:off x="1150416" y="1690578"/>
            <a:ext cx="7069455" cy="24760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marR="5080" indent="-285750">
              <a:lnSpc>
                <a:spcPct val="150100"/>
              </a:lnSpc>
              <a:spcBef>
                <a:spcPts val="105"/>
              </a:spcBef>
              <a:buFont typeface="Wingdings" panose="05000000000000000000" pitchFamily="2" charset="2"/>
              <a:buChar char="q"/>
            </a:pPr>
            <a:r>
              <a:rPr sz="1800" dirty="0">
                <a:latin typeface="Verdana"/>
                <a:cs typeface="Verdana"/>
              </a:rPr>
              <a:t>It is crucial </a:t>
            </a:r>
            <a:r>
              <a:rPr sz="1800" spc="-5" dirty="0">
                <a:latin typeface="Verdana"/>
                <a:cs typeface="Verdana"/>
              </a:rPr>
              <a:t>to understand </a:t>
            </a:r>
            <a:r>
              <a:rPr sz="1800" dirty="0">
                <a:latin typeface="Verdana"/>
                <a:cs typeface="Verdana"/>
              </a:rPr>
              <a:t>how </a:t>
            </a:r>
            <a:r>
              <a:rPr sz="1800" spc="-5" dirty="0">
                <a:latin typeface="Verdana"/>
                <a:cs typeface="Verdana"/>
              </a:rPr>
              <a:t>media impacts </a:t>
            </a:r>
            <a:r>
              <a:rPr sz="1800" dirty="0">
                <a:latin typeface="Verdana"/>
                <a:cs typeface="Verdana"/>
              </a:rPr>
              <a:t>a child  </a:t>
            </a:r>
            <a:r>
              <a:rPr sz="1800" spc="-5" dirty="0">
                <a:latin typeface="Verdana"/>
                <a:cs typeface="Verdana"/>
              </a:rPr>
              <a:t>development to be able to </a:t>
            </a:r>
            <a:r>
              <a:rPr sz="1800" dirty="0">
                <a:latin typeface="Verdana"/>
                <a:cs typeface="Verdana"/>
              </a:rPr>
              <a:t>control </a:t>
            </a:r>
            <a:r>
              <a:rPr sz="1800" spc="-5" dirty="0">
                <a:latin typeface="Verdana"/>
                <a:cs typeface="Verdana"/>
              </a:rPr>
              <a:t>the impact</a:t>
            </a:r>
            <a:r>
              <a:rPr lang="en-MY" spc="-5" dirty="0">
                <a:latin typeface="Verdana"/>
                <a:cs typeface="Verdana"/>
              </a:rPr>
              <a:t>, </a:t>
            </a:r>
            <a:r>
              <a:rPr sz="1800" dirty="0">
                <a:latin typeface="Verdana"/>
                <a:cs typeface="Verdana"/>
              </a:rPr>
              <a:t>at  </a:t>
            </a:r>
            <a:r>
              <a:rPr sz="1800" spc="-5" dirty="0">
                <a:latin typeface="Verdana"/>
                <a:cs typeface="Verdana"/>
              </a:rPr>
              <a:t>various developmental aspects </a:t>
            </a:r>
            <a:r>
              <a:rPr sz="1800" dirty="0">
                <a:latin typeface="Verdana"/>
                <a:cs typeface="Verdana"/>
              </a:rPr>
              <a:t>and how </a:t>
            </a:r>
            <a:r>
              <a:rPr sz="1800" spc="-5" dirty="0">
                <a:latin typeface="Verdana"/>
                <a:cs typeface="Verdana"/>
              </a:rPr>
              <a:t>media effects each  area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development. </a:t>
            </a:r>
            <a:endParaRPr lang="en-MY" sz="1800" spc="-5" dirty="0">
              <a:latin typeface="Verdana"/>
              <a:cs typeface="Verdana"/>
            </a:endParaRPr>
          </a:p>
          <a:p>
            <a:pPr marL="298450" marR="5080" indent="-285750">
              <a:lnSpc>
                <a:spcPct val="150100"/>
              </a:lnSpc>
              <a:spcBef>
                <a:spcPts val="105"/>
              </a:spcBef>
              <a:buFont typeface="Wingdings" panose="05000000000000000000" pitchFamily="2" charset="2"/>
              <a:buChar char="q"/>
            </a:pPr>
            <a:r>
              <a:rPr sz="1800" spc="-5" dirty="0">
                <a:latin typeface="Verdana"/>
                <a:cs typeface="Verdana"/>
              </a:rPr>
              <a:t>the psychological  changes </a:t>
            </a:r>
            <a:r>
              <a:rPr sz="1800" dirty="0">
                <a:latin typeface="Verdana"/>
                <a:cs typeface="Verdana"/>
              </a:rPr>
              <a:t>a child </a:t>
            </a:r>
            <a:r>
              <a:rPr sz="1800" spc="-5" dirty="0">
                <a:latin typeface="Verdana"/>
                <a:cs typeface="Verdana"/>
              </a:rPr>
              <a:t>goes through due to the impact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media.</a:t>
            </a:r>
          </a:p>
        </p:txBody>
      </p:sp>
      <p:sp>
        <p:nvSpPr>
          <p:cNvPr id="61" name="object 61"/>
          <p:cNvSpPr/>
          <p:nvPr/>
        </p:nvSpPr>
        <p:spPr>
          <a:xfrm>
            <a:off x="1141475" y="4642105"/>
            <a:ext cx="7075932" cy="1987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Title 62">
            <a:extLst>
              <a:ext uri="{FF2B5EF4-FFF2-40B4-BE49-F238E27FC236}">
                <a16:creationId xmlns:a16="http://schemas.microsoft.com/office/drawing/2014/main" id="{48ACE561-6759-4C5C-B444-FE8713645CE0}"/>
              </a:ext>
            </a:extLst>
          </p:cNvPr>
          <p:cNvSpPr txBox="1">
            <a:spLocks/>
          </p:cNvSpPr>
          <p:nvPr/>
        </p:nvSpPr>
        <p:spPr>
          <a:xfrm>
            <a:off x="715050" y="381000"/>
            <a:ext cx="6347713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MY"/>
              <a:t>IMPACT OF MEDIA ON VARIOUS ASPECTS OF DEVELOPMENT</a:t>
            </a:r>
            <a:endParaRPr lang="en-MY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61"/>
          <p:cNvSpPr txBox="1"/>
          <p:nvPr/>
        </p:nvSpPr>
        <p:spPr>
          <a:xfrm>
            <a:off x="659993" y="2086482"/>
            <a:ext cx="7596505" cy="295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299720" algn="l"/>
              </a:tabLst>
            </a:pPr>
            <a:r>
              <a:rPr sz="1600" b="1" spc="-10" dirty="0">
                <a:latin typeface="Verdana"/>
                <a:cs typeface="Verdana"/>
              </a:rPr>
              <a:t>Cognitive</a:t>
            </a:r>
            <a:r>
              <a:rPr sz="1600" b="1" spc="4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Development</a:t>
            </a:r>
            <a:endParaRPr sz="1600" dirty="0">
              <a:latin typeface="Verdana"/>
              <a:cs typeface="Verdana"/>
            </a:endParaRPr>
          </a:p>
          <a:p>
            <a:pPr marL="584835" marR="508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1600" spc="-10" dirty="0">
                <a:latin typeface="Verdana"/>
                <a:cs typeface="Verdana"/>
              </a:rPr>
              <a:t>This </a:t>
            </a:r>
            <a:r>
              <a:rPr sz="1600" spc="-5" dirty="0">
                <a:latin typeface="Verdana"/>
                <a:cs typeface="Verdana"/>
              </a:rPr>
              <a:t>is the </a:t>
            </a:r>
            <a:r>
              <a:rPr sz="1600" spc="-10" dirty="0">
                <a:latin typeface="Verdana"/>
                <a:cs typeface="Verdana"/>
              </a:rPr>
              <a:t>child's ability </a:t>
            </a:r>
            <a:r>
              <a:rPr sz="1600" spc="-5" dirty="0">
                <a:latin typeface="Verdana"/>
                <a:cs typeface="Verdana"/>
              </a:rPr>
              <a:t>to learn and </a:t>
            </a:r>
            <a:r>
              <a:rPr sz="1600" spc="-10" dirty="0">
                <a:latin typeface="Verdana"/>
                <a:cs typeface="Verdana"/>
              </a:rPr>
              <a:t>solve problems. </a:t>
            </a:r>
            <a:endParaRPr lang="en-MY" sz="1600" spc="-10" dirty="0">
              <a:latin typeface="Verdana"/>
              <a:cs typeface="Verdana"/>
            </a:endParaRPr>
          </a:p>
          <a:p>
            <a:pPr marL="584835" marR="508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1600" spc="-20" dirty="0">
                <a:latin typeface="Verdana"/>
                <a:cs typeface="Verdana"/>
              </a:rPr>
              <a:t>For </a:t>
            </a:r>
            <a:r>
              <a:rPr sz="1600" spc="-5" dirty="0">
                <a:latin typeface="Verdana"/>
                <a:cs typeface="Verdana"/>
              </a:rPr>
              <a:t>example, this  </a:t>
            </a:r>
            <a:r>
              <a:rPr sz="1600" spc="-10" dirty="0">
                <a:latin typeface="Verdana"/>
                <a:cs typeface="Verdana"/>
              </a:rPr>
              <a:t>includes </a:t>
            </a:r>
            <a:r>
              <a:rPr sz="1600" spc="-5" dirty="0">
                <a:latin typeface="Verdana"/>
                <a:cs typeface="Verdana"/>
              </a:rPr>
              <a:t>a two-month-old </a:t>
            </a:r>
            <a:r>
              <a:rPr sz="1600" spc="-10" dirty="0">
                <a:latin typeface="Verdana"/>
                <a:cs typeface="Verdana"/>
              </a:rPr>
              <a:t>baby </a:t>
            </a:r>
            <a:r>
              <a:rPr sz="1600" spc="-5" dirty="0">
                <a:latin typeface="Verdana"/>
                <a:cs typeface="Verdana"/>
              </a:rPr>
              <a:t>learning to explore the environment  </a:t>
            </a:r>
            <a:r>
              <a:rPr sz="1600" spc="-10" dirty="0">
                <a:latin typeface="Verdana"/>
                <a:cs typeface="Verdana"/>
              </a:rPr>
              <a:t>with </a:t>
            </a:r>
            <a:r>
              <a:rPr sz="1600" spc="-5" dirty="0">
                <a:latin typeface="Verdana"/>
                <a:cs typeface="Verdana"/>
              </a:rPr>
              <a:t>hands or eyes or a </a:t>
            </a:r>
            <a:r>
              <a:rPr sz="1600" spc="-10" dirty="0">
                <a:latin typeface="Verdana"/>
                <a:cs typeface="Verdana"/>
              </a:rPr>
              <a:t>five-year-old </a:t>
            </a:r>
            <a:r>
              <a:rPr sz="1600" spc="-5" dirty="0">
                <a:latin typeface="Verdana"/>
                <a:cs typeface="Verdana"/>
              </a:rPr>
              <a:t>learning how </a:t>
            </a:r>
            <a:r>
              <a:rPr sz="1600" spc="-10" dirty="0">
                <a:latin typeface="Verdana"/>
                <a:cs typeface="Verdana"/>
              </a:rPr>
              <a:t>to </a:t>
            </a:r>
            <a:r>
              <a:rPr sz="1600" spc="-5" dirty="0">
                <a:latin typeface="Verdana"/>
                <a:cs typeface="Verdana"/>
              </a:rPr>
              <a:t>do simple </a:t>
            </a:r>
            <a:r>
              <a:rPr sz="1600" spc="-10" dirty="0">
                <a:latin typeface="Verdana"/>
                <a:cs typeface="Verdana"/>
              </a:rPr>
              <a:t>math  problems.</a:t>
            </a:r>
            <a:endParaRPr sz="1600" dirty="0">
              <a:latin typeface="Verdana"/>
              <a:cs typeface="Verdana"/>
            </a:endParaRPr>
          </a:p>
          <a:p>
            <a:pPr marL="285750" indent="-285750">
              <a:lnSpc>
                <a:spcPct val="100000"/>
              </a:lnSpc>
              <a:spcBef>
                <a:spcPts val="25"/>
              </a:spcBef>
              <a:buFont typeface="Wingdings" panose="05000000000000000000" pitchFamily="2" charset="2"/>
              <a:buChar char="q"/>
            </a:pPr>
            <a:endParaRPr sz="16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299720" algn="l"/>
              </a:tabLst>
            </a:pPr>
            <a:r>
              <a:rPr sz="1600" b="1" spc="-10" dirty="0">
                <a:latin typeface="Verdana"/>
                <a:cs typeface="Verdana"/>
              </a:rPr>
              <a:t>Social </a:t>
            </a:r>
            <a:r>
              <a:rPr sz="1600" b="1" spc="-5" dirty="0">
                <a:latin typeface="Verdana"/>
                <a:cs typeface="Verdana"/>
              </a:rPr>
              <a:t>and Emotional</a:t>
            </a:r>
            <a:r>
              <a:rPr sz="1600" b="1" spc="9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Development</a:t>
            </a:r>
            <a:endParaRPr sz="1600" dirty="0">
              <a:latin typeface="Verdana"/>
              <a:cs typeface="Verdana"/>
            </a:endParaRPr>
          </a:p>
          <a:p>
            <a:pPr marL="584835" marR="258445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1600" spc="-10" dirty="0">
                <a:latin typeface="Verdana"/>
                <a:cs typeface="Verdana"/>
              </a:rPr>
              <a:t>This </a:t>
            </a:r>
            <a:r>
              <a:rPr sz="1600" spc="-5" dirty="0">
                <a:latin typeface="Verdana"/>
                <a:cs typeface="Verdana"/>
              </a:rPr>
              <a:t>is the </a:t>
            </a:r>
            <a:r>
              <a:rPr sz="1600" spc="-10" dirty="0">
                <a:latin typeface="Verdana"/>
                <a:cs typeface="Verdana"/>
              </a:rPr>
              <a:t>child's ability </a:t>
            </a:r>
            <a:r>
              <a:rPr sz="1600" spc="-5" dirty="0">
                <a:latin typeface="Verdana"/>
                <a:cs typeface="Verdana"/>
              </a:rPr>
              <a:t>to </a:t>
            </a:r>
            <a:r>
              <a:rPr sz="1600" spc="-10" dirty="0">
                <a:latin typeface="Verdana"/>
                <a:cs typeface="Verdana"/>
              </a:rPr>
              <a:t>interact with </a:t>
            </a:r>
            <a:r>
              <a:rPr sz="1600" spc="-5" dirty="0">
                <a:latin typeface="Verdana"/>
                <a:cs typeface="Verdana"/>
              </a:rPr>
              <a:t>others, </a:t>
            </a:r>
            <a:r>
              <a:rPr sz="1600" spc="-10" dirty="0">
                <a:latin typeface="Verdana"/>
                <a:cs typeface="Verdana"/>
              </a:rPr>
              <a:t>including helping  themselves </a:t>
            </a:r>
            <a:r>
              <a:rPr sz="1600" spc="-5" dirty="0">
                <a:latin typeface="Verdana"/>
                <a:cs typeface="Verdana"/>
              </a:rPr>
              <a:t>and </a:t>
            </a:r>
            <a:r>
              <a:rPr sz="1600" spc="-10" dirty="0">
                <a:latin typeface="Verdana"/>
                <a:cs typeface="Verdana"/>
              </a:rPr>
              <a:t>self-control. </a:t>
            </a:r>
            <a:endParaRPr lang="en-MY" sz="1600" spc="-10" dirty="0">
              <a:latin typeface="Verdana"/>
              <a:cs typeface="Verdana"/>
            </a:endParaRPr>
          </a:p>
          <a:p>
            <a:pPr marL="584835" marR="258445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1600" spc="-10" dirty="0">
                <a:latin typeface="Verdana"/>
                <a:cs typeface="Verdana"/>
              </a:rPr>
              <a:t>Examples </a:t>
            </a:r>
            <a:r>
              <a:rPr sz="1600" spc="-5" dirty="0">
                <a:latin typeface="Verdana"/>
                <a:cs typeface="Verdana"/>
              </a:rPr>
              <a:t>of </a:t>
            </a:r>
            <a:r>
              <a:rPr sz="1600" spc="-10" dirty="0">
                <a:latin typeface="Verdana"/>
                <a:cs typeface="Verdana"/>
              </a:rPr>
              <a:t>this type </a:t>
            </a:r>
            <a:r>
              <a:rPr sz="1600" spc="-5" dirty="0">
                <a:latin typeface="Verdana"/>
                <a:cs typeface="Verdana"/>
              </a:rPr>
              <a:t>of </a:t>
            </a:r>
            <a:r>
              <a:rPr sz="1600" spc="-10" dirty="0">
                <a:latin typeface="Verdana"/>
                <a:cs typeface="Verdana"/>
              </a:rPr>
              <a:t>development  </a:t>
            </a:r>
            <a:r>
              <a:rPr sz="1600" spc="-5" dirty="0">
                <a:latin typeface="Verdana"/>
                <a:cs typeface="Verdana"/>
              </a:rPr>
              <a:t>would </a:t>
            </a:r>
            <a:r>
              <a:rPr sz="1600" spc="-10" dirty="0">
                <a:latin typeface="Verdana"/>
                <a:cs typeface="Verdana"/>
              </a:rPr>
              <a:t>include: </a:t>
            </a:r>
            <a:r>
              <a:rPr sz="1600" spc="-5" dirty="0">
                <a:latin typeface="Verdana"/>
                <a:cs typeface="Verdana"/>
              </a:rPr>
              <a:t>a </a:t>
            </a:r>
            <a:r>
              <a:rPr sz="1600" spc="-15" dirty="0">
                <a:latin typeface="Verdana"/>
                <a:cs typeface="Verdana"/>
              </a:rPr>
              <a:t>six-week-old </a:t>
            </a:r>
            <a:r>
              <a:rPr sz="1600" spc="-5" dirty="0">
                <a:latin typeface="Verdana"/>
                <a:cs typeface="Verdana"/>
              </a:rPr>
              <a:t>baby </a:t>
            </a:r>
            <a:r>
              <a:rPr sz="1600" spc="-10" dirty="0">
                <a:latin typeface="Verdana"/>
                <a:cs typeface="Verdana"/>
              </a:rPr>
              <a:t>smiling, </a:t>
            </a:r>
            <a:r>
              <a:rPr sz="1600" spc="-5" dirty="0">
                <a:latin typeface="Verdana"/>
                <a:cs typeface="Verdana"/>
              </a:rPr>
              <a:t>a ten-month-old </a:t>
            </a:r>
            <a:r>
              <a:rPr sz="1600" spc="-10" dirty="0">
                <a:latin typeface="Verdana"/>
                <a:cs typeface="Verdana"/>
              </a:rPr>
              <a:t>baby  waving bye-bye, </a:t>
            </a:r>
            <a:r>
              <a:rPr sz="1600" spc="-5" dirty="0">
                <a:latin typeface="Verdana"/>
                <a:cs typeface="Verdana"/>
              </a:rPr>
              <a:t>or a </a:t>
            </a:r>
            <a:r>
              <a:rPr sz="1600" spc="-10" dirty="0">
                <a:latin typeface="Verdana"/>
                <a:cs typeface="Verdana"/>
              </a:rPr>
              <a:t>five-year-old boy </a:t>
            </a:r>
            <a:r>
              <a:rPr sz="1600" spc="-5" dirty="0">
                <a:latin typeface="Verdana"/>
                <a:cs typeface="Verdana"/>
              </a:rPr>
              <a:t>knowing how to </a:t>
            </a:r>
            <a:r>
              <a:rPr sz="1600" spc="-10" dirty="0">
                <a:latin typeface="Verdana"/>
                <a:cs typeface="Verdana"/>
              </a:rPr>
              <a:t>take </a:t>
            </a:r>
            <a:r>
              <a:rPr sz="1600" spc="-5" dirty="0">
                <a:latin typeface="Verdana"/>
                <a:cs typeface="Verdana"/>
              </a:rPr>
              <a:t>turns </a:t>
            </a:r>
            <a:r>
              <a:rPr sz="1600" spc="-15" dirty="0">
                <a:latin typeface="Verdana"/>
                <a:cs typeface="Verdana"/>
              </a:rPr>
              <a:t>in  </a:t>
            </a:r>
            <a:r>
              <a:rPr sz="1600" spc="-10" dirty="0">
                <a:latin typeface="Verdana"/>
                <a:cs typeface="Verdana"/>
              </a:rPr>
              <a:t>games </a:t>
            </a:r>
            <a:r>
              <a:rPr sz="1600" spc="-5" dirty="0">
                <a:latin typeface="Verdana"/>
                <a:cs typeface="Verdana"/>
              </a:rPr>
              <a:t>at</a:t>
            </a:r>
            <a:r>
              <a:rPr sz="1600" spc="3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school.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63" name="Title 62">
            <a:extLst>
              <a:ext uri="{FF2B5EF4-FFF2-40B4-BE49-F238E27FC236}">
                <a16:creationId xmlns:a16="http://schemas.microsoft.com/office/drawing/2014/main" id="{6E7B7F12-67DA-4781-BA0C-1890388F5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050" y="381000"/>
            <a:ext cx="6347713" cy="1320800"/>
          </a:xfrm>
        </p:spPr>
        <p:txBody>
          <a:bodyPr/>
          <a:lstStyle/>
          <a:p>
            <a:r>
              <a:rPr lang="en-MY" dirty="0"/>
              <a:t>IMPACT OF MEDIA ON VARIOUS ASPECTS OF DEVELOPMENT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40" y="1532000"/>
            <a:ext cx="7750809" cy="39671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299720" algn="l"/>
              </a:tabLst>
            </a:pPr>
            <a:r>
              <a:rPr sz="1600" b="1" spc="-10" dirty="0">
                <a:latin typeface="Verdana"/>
                <a:cs typeface="Verdana"/>
              </a:rPr>
              <a:t>Speech </a:t>
            </a:r>
            <a:r>
              <a:rPr sz="1600" b="1" spc="-5" dirty="0">
                <a:latin typeface="Verdana"/>
                <a:cs typeface="Verdana"/>
              </a:rPr>
              <a:t>and Language</a:t>
            </a:r>
            <a:r>
              <a:rPr sz="1600" b="1" spc="10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Development</a:t>
            </a:r>
            <a:endParaRPr sz="1600" dirty="0">
              <a:latin typeface="Verdana"/>
              <a:cs typeface="Verdana"/>
            </a:endParaRPr>
          </a:p>
          <a:p>
            <a:pPr marL="584835" marR="393065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1600" spc="-10" dirty="0">
                <a:latin typeface="Verdana"/>
                <a:cs typeface="Verdana"/>
              </a:rPr>
              <a:t>This is the </a:t>
            </a:r>
            <a:r>
              <a:rPr sz="1600" spc="-5" dirty="0">
                <a:latin typeface="Verdana"/>
                <a:cs typeface="Verdana"/>
              </a:rPr>
              <a:t>child's </a:t>
            </a:r>
            <a:r>
              <a:rPr sz="1600" spc="-10" dirty="0">
                <a:latin typeface="Verdana"/>
                <a:cs typeface="Verdana"/>
              </a:rPr>
              <a:t>ability </a:t>
            </a:r>
            <a:r>
              <a:rPr sz="1600" spc="-5" dirty="0">
                <a:latin typeface="Verdana"/>
                <a:cs typeface="Verdana"/>
              </a:rPr>
              <a:t>to both understand and use language. </a:t>
            </a:r>
            <a:endParaRPr lang="en-MY" sz="1600" spc="-5" dirty="0">
              <a:latin typeface="Verdana"/>
              <a:cs typeface="Verdana"/>
            </a:endParaRPr>
          </a:p>
          <a:p>
            <a:pPr marL="584835" marR="393065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1600" spc="-20" dirty="0">
                <a:latin typeface="Verdana"/>
                <a:cs typeface="Verdana"/>
              </a:rPr>
              <a:t>For  </a:t>
            </a:r>
            <a:r>
              <a:rPr sz="1600" spc="-5" dirty="0">
                <a:latin typeface="Verdana"/>
                <a:cs typeface="Verdana"/>
              </a:rPr>
              <a:t>example, this </a:t>
            </a:r>
            <a:r>
              <a:rPr sz="1600" spc="-10" dirty="0">
                <a:latin typeface="Verdana"/>
                <a:cs typeface="Verdana"/>
              </a:rPr>
              <a:t>includes </a:t>
            </a:r>
            <a:r>
              <a:rPr sz="1600" spc="-5" dirty="0">
                <a:latin typeface="Verdana"/>
                <a:cs typeface="Verdana"/>
              </a:rPr>
              <a:t>a </a:t>
            </a:r>
            <a:r>
              <a:rPr sz="1600" spc="-10" dirty="0">
                <a:latin typeface="Verdana"/>
                <a:cs typeface="Verdana"/>
              </a:rPr>
              <a:t>12-month-old </a:t>
            </a:r>
            <a:r>
              <a:rPr sz="1600" spc="-5" dirty="0">
                <a:latin typeface="Verdana"/>
                <a:cs typeface="Verdana"/>
              </a:rPr>
              <a:t>baby saying his first </a:t>
            </a:r>
            <a:r>
              <a:rPr sz="1600" spc="-10" dirty="0">
                <a:latin typeface="Verdana"/>
                <a:cs typeface="Verdana"/>
              </a:rPr>
              <a:t>words, </a:t>
            </a:r>
            <a:r>
              <a:rPr sz="1600" spc="-5" dirty="0">
                <a:latin typeface="Verdana"/>
                <a:cs typeface="Verdana"/>
              </a:rPr>
              <a:t>a  </a:t>
            </a:r>
            <a:r>
              <a:rPr sz="1600" spc="-10" dirty="0">
                <a:latin typeface="Verdana"/>
                <a:cs typeface="Verdana"/>
              </a:rPr>
              <a:t>two-year-old naming parts </a:t>
            </a:r>
            <a:r>
              <a:rPr sz="1600" spc="-5" dirty="0">
                <a:latin typeface="Verdana"/>
                <a:cs typeface="Verdana"/>
              </a:rPr>
              <a:t>of her </a:t>
            </a:r>
            <a:r>
              <a:rPr sz="1600" spc="-35" dirty="0">
                <a:latin typeface="Verdana"/>
                <a:cs typeface="Verdana"/>
              </a:rPr>
              <a:t>body, </a:t>
            </a:r>
            <a:r>
              <a:rPr sz="1600" spc="-5" dirty="0">
                <a:latin typeface="Verdana"/>
                <a:cs typeface="Verdana"/>
              </a:rPr>
              <a:t>or a </a:t>
            </a:r>
            <a:r>
              <a:rPr sz="1600" spc="-10" dirty="0">
                <a:latin typeface="Verdana"/>
                <a:cs typeface="Verdana"/>
              </a:rPr>
              <a:t>five-year-old </a:t>
            </a:r>
            <a:r>
              <a:rPr sz="1600" spc="-5" dirty="0">
                <a:latin typeface="Verdana"/>
                <a:cs typeface="Verdana"/>
              </a:rPr>
              <a:t>learning to  </a:t>
            </a:r>
            <a:r>
              <a:rPr sz="1600" spc="-10" dirty="0">
                <a:latin typeface="Verdana"/>
                <a:cs typeface="Verdana"/>
              </a:rPr>
              <a:t>say </a:t>
            </a:r>
            <a:r>
              <a:rPr sz="1600" spc="-5" dirty="0">
                <a:latin typeface="Verdana"/>
                <a:cs typeface="Verdana"/>
              </a:rPr>
              <a:t>"feet" </a:t>
            </a:r>
            <a:r>
              <a:rPr sz="1600" spc="-15" dirty="0">
                <a:latin typeface="Verdana"/>
                <a:cs typeface="Verdana"/>
              </a:rPr>
              <a:t>instead </a:t>
            </a:r>
            <a:r>
              <a:rPr sz="1600" spc="-5" dirty="0">
                <a:latin typeface="Verdana"/>
                <a:cs typeface="Verdana"/>
              </a:rPr>
              <a:t>of</a:t>
            </a:r>
            <a:r>
              <a:rPr sz="1600" spc="7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"foots".</a:t>
            </a:r>
            <a:endParaRPr sz="1600" dirty="0">
              <a:latin typeface="Verdana"/>
              <a:cs typeface="Verdana"/>
            </a:endParaRPr>
          </a:p>
          <a:p>
            <a:pPr marL="285750" indent="-285750">
              <a:lnSpc>
                <a:spcPct val="100000"/>
              </a:lnSpc>
              <a:spcBef>
                <a:spcPts val="25"/>
              </a:spcBef>
              <a:buFont typeface="Wingdings" panose="05000000000000000000" pitchFamily="2" charset="2"/>
              <a:buChar char="q"/>
            </a:pPr>
            <a:endParaRPr sz="16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299720" algn="l"/>
              </a:tabLst>
            </a:pPr>
            <a:r>
              <a:rPr sz="1600" b="1" spc="-5" dirty="0">
                <a:latin typeface="Verdana"/>
                <a:cs typeface="Verdana"/>
              </a:rPr>
              <a:t>Fine Motor </a:t>
            </a:r>
            <a:r>
              <a:rPr sz="1600" b="1" spc="-10" dirty="0">
                <a:latin typeface="Verdana"/>
                <a:cs typeface="Verdana"/>
              </a:rPr>
              <a:t>Skill</a:t>
            </a:r>
            <a:r>
              <a:rPr sz="1600" b="1" spc="7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Development</a:t>
            </a:r>
            <a:endParaRPr sz="1600" dirty="0">
              <a:latin typeface="Verdana"/>
              <a:cs typeface="Verdana"/>
            </a:endParaRPr>
          </a:p>
          <a:p>
            <a:pPr marL="584835" marR="30607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1600" spc="-10" dirty="0">
                <a:latin typeface="Verdana"/>
                <a:cs typeface="Verdana"/>
              </a:rPr>
              <a:t>This is the </a:t>
            </a:r>
            <a:r>
              <a:rPr sz="1600" spc="-5" dirty="0">
                <a:latin typeface="Verdana"/>
                <a:cs typeface="Verdana"/>
              </a:rPr>
              <a:t>child's </a:t>
            </a:r>
            <a:r>
              <a:rPr sz="1600" spc="-10" dirty="0">
                <a:latin typeface="Verdana"/>
                <a:cs typeface="Verdana"/>
              </a:rPr>
              <a:t>ability </a:t>
            </a:r>
            <a:r>
              <a:rPr sz="1600" spc="-5" dirty="0">
                <a:latin typeface="Verdana"/>
                <a:cs typeface="Verdana"/>
              </a:rPr>
              <a:t>to use small muscles, specifically </a:t>
            </a:r>
            <a:r>
              <a:rPr sz="1600" spc="-10" dirty="0">
                <a:latin typeface="Verdana"/>
                <a:cs typeface="Verdana"/>
              </a:rPr>
              <a:t>their </a:t>
            </a:r>
            <a:r>
              <a:rPr sz="1600" spc="-5" dirty="0">
                <a:latin typeface="Verdana"/>
                <a:cs typeface="Verdana"/>
              </a:rPr>
              <a:t>hands  and fingers, to </a:t>
            </a:r>
            <a:r>
              <a:rPr sz="1600" spc="-10" dirty="0">
                <a:latin typeface="Verdana"/>
                <a:cs typeface="Verdana"/>
              </a:rPr>
              <a:t>pick </a:t>
            </a:r>
            <a:r>
              <a:rPr sz="1600" spc="-5" dirty="0">
                <a:latin typeface="Verdana"/>
                <a:cs typeface="Verdana"/>
              </a:rPr>
              <a:t>up small objects, hold a spoon, turn pages </a:t>
            </a:r>
            <a:r>
              <a:rPr sz="1600" spc="-10" dirty="0">
                <a:latin typeface="Verdana"/>
                <a:cs typeface="Verdana"/>
              </a:rPr>
              <a:t>in </a:t>
            </a:r>
            <a:r>
              <a:rPr sz="1600" spc="-5" dirty="0">
                <a:latin typeface="Verdana"/>
                <a:cs typeface="Verdana"/>
              </a:rPr>
              <a:t>a  book, or use a </a:t>
            </a:r>
            <a:r>
              <a:rPr sz="1600" spc="-10" dirty="0">
                <a:latin typeface="Verdana"/>
                <a:cs typeface="Verdana"/>
              </a:rPr>
              <a:t>crayon </a:t>
            </a:r>
            <a:r>
              <a:rPr sz="1600" spc="-5" dirty="0">
                <a:latin typeface="Verdana"/>
                <a:cs typeface="Verdana"/>
              </a:rPr>
              <a:t>to</a:t>
            </a:r>
            <a:r>
              <a:rPr sz="1600" spc="90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draw.</a:t>
            </a:r>
            <a:endParaRPr sz="1600" dirty="0">
              <a:latin typeface="Verdana"/>
              <a:cs typeface="Verdana"/>
            </a:endParaRPr>
          </a:p>
          <a:p>
            <a:pPr marL="285750" indent="-285750">
              <a:lnSpc>
                <a:spcPct val="100000"/>
              </a:lnSpc>
              <a:spcBef>
                <a:spcPts val="25"/>
              </a:spcBef>
              <a:buFont typeface="Wingdings" panose="05000000000000000000" pitchFamily="2" charset="2"/>
              <a:buChar char="q"/>
            </a:pPr>
            <a:endParaRPr sz="16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299720" algn="l"/>
              </a:tabLst>
            </a:pPr>
            <a:r>
              <a:rPr sz="1600" b="1" spc="-5" dirty="0">
                <a:latin typeface="Verdana"/>
                <a:cs typeface="Verdana"/>
              </a:rPr>
              <a:t>Gross Motor </a:t>
            </a:r>
            <a:r>
              <a:rPr sz="1600" b="1" spc="-10" dirty="0">
                <a:latin typeface="Verdana"/>
                <a:cs typeface="Verdana"/>
              </a:rPr>
              <a:t>Skill</a:t>
            </a:r>
            <a:r>
              <a:rPr sz="1600" b="1" spc="9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Development</a:t>
            </a:r>
            <a:endParaRPr sz="1600" dirty="0">
              <a:latin typeface="Verdana"/>
              <a:cs typeface="Verdana"/>
            </a:endParaRPr>
          </a:p>
          <a:p>
            <a:pPr marL="584835" marR="508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1600" spc="-10" dirty="0">
                <a:latin typeface="Verdana"/>
                <a:cs typeface="Verdana"/>
              </a:rPr>
              <a:t>This is the </a:t>
            </a:r>
            <a:r>
              <a:rPr sz="1600" spc="-5" dirty="0">
                <a:latin typeface="Verdana"/>
                <a:cs typeface="Verdana"/>
              </a:rPr>
              <a:t>child's </a:t>
            </a:r>
            <a:r>
              <a:rPr sz="1600" spc="-10" dirty="0">
                <a:latin typeface="Verdana"/>
                <a:cs typeface="Verdana"/>
              </a:rPr>
              <a:t>ability </a:t>
            </a:r>
            <a:r>
              <a:rPr sz="1600" spc="-5" dirty="0">
                <a:latin typeface="Verdana"/>
                <a:cs typeface="Verdana"/>
              </a:rPr>
              <a:t>to use large muscles. </a:t>
            </a:r>
            <a:endParaRPr lang="en-MY" sz="1600" spc="-5" dirty="0">
              <a:latin typeface="Verdana"/>
              <a:cs typeface="Verdana"/>
            </a:endParaRPr>
          </a:p>
          <a:p>
            <a:pPr marL="584835" marR="508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1600" spc="-20" dirty="0">
                <a:latin typeface="Verdana"/>
                <a:cs typeface="Verdana"/>
              </a:rPr>
              <a:t>For </a:t>
            </a:r>
            <a:r>
              <a:rPr sz="1600" spc="-5" dirty="0">
                <a:latin typeface="Verdana"/>
                <a:cs typeface="Verdana"/>
              </a:rPr>
              <a:t>example, a </a:t>
            </a:r>
            <a:r>
              <a:rPr sz="1600" spc="-45" dirty="0">
                <a:latin typeface="Verdana"/>
                <a:cs typeface="Verdana"/>
              </a:rPr>
              <a:t>six-  </a:t>
            </a:r>
            <a:r>
              <a:rPr sz="1600" spc="-5" dirty="0">
                <a:latin typeface="Verdana"/>
                <a:cs typeface="Verdana"/>
              </a:rPr>
              <a:t>month-old </a:t>
            </a:r>
            <a:r>
              <a:rPr sz="1600" spc="-10" dirty="0">
                <a:latin typeface="Verdana"/>
                <a:cs typeface="Verdana"/>
              </a:rPr>
              <a:t>baby learns </a:t>
            </a:r>
            <a:r>
              <a:rPr sz="1600" spc="-5" dirty="0">
                <a:latin typeface="Verdana"/>
                <a:cs typeface="Verdana"/>
              </a:rPr>
              <a:t>how to sit up </a:t>
            </a:r>
            <a:r>
              <a:rPr sz="1600" spc="-10" dirty="0">
                <a:latin typeface="Verdana"/>
                <a:cs typeface="Verdana"/>
              </a:rPr>
              <a:t>with </a:t>
            </a:r>
            <a:r>
              <a:rPr sz="1600" spc="-5" dirty="0">
                <a:latin typeface="Verdana"/>
                <a:cs typeface="Verdana"/>
              </a:rPr>
              <a:t>some support, a 12-month-old  baby </a:t>
            </a:r>
            <a:r>
              <a:rPr sz="1600" spc="-10" dirty="0">
                <a:latin typeface="Verdana"/>
                <a:cs typeface="Verdana"/>
              </a:rPr>
              <a:t>learns </a:t>
            </a:r>
            <a:r>
              <a:rPr sz="1600" spc="-5" dirty="0">
                <a:latin typeface="Verdana"/>
                <a:cs typeface="Verdana"/>
              </a:rPr>
              <a:t>to pull up to a stand holding onto furniture, and a </a:t>
            </a:r>
            <a:r>
              <a:rPr sz="1600" spc="-20" dirty="0">
                <a:latin typeface="Verdana"/>
                <a:cs typeface="Verdana"/>
              </a:rPr>
              <a:t>five-year-  </a:t>
            </a:r>
            <a:r>
              <a:rPr sz="1600" spc="-10" dirty="0">
                <a:latin typeface="Verdana"/>
                <a:cs typeface="Verdana"/>
              </a:rPr>
              <a:t>old </a:t>
            </a:r>
            <a:r>
              <a:rPr sz="1600" spc="-5" dirty="0">
                <a:latin typeface="Verdana"/>
                <a:cs typeface="Verdana"/>
              </a:rPr>
              <a:t>learns to</a:t>
            </a:r>
            <a:r>
              <a:rPr sz="1600" spc="5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skip.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61" name="Title 62">
            <a:extLst>
              <a:ext uri="{FF2B5EF4-FFF2-40B4-BE49-F238E27FC236}">
                <a16:creationId xmlns:a16="http://schemas.microsoft.com/office/drawing/2014/main" id="{E65AF1AA-3F2E-4020-A15F-BB4E5BAFDC0C}"/>
              </a:ext>
            </a:extLst>
          </p:cNvPr>
          <p:cNvSpPr txBox="1">
            <a:spLocks/>
          </p:cNvSpPr>
          <p:nvPr/>
        </p:nvSpPr>
        <p:spPr>
          <a:xfrm>
            <a:off x="650240" y="184237"/>
            <a:ext cx="6347713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MY" dirty="0"/>
              <a:t>IMPACT OF MEDIA ON VARIOUS ASPECTS OF DEVELOPMENT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60"/>
          <p:cNvSpPr/>
          <p:nvPr/>
        </p:nvSpPr>
        <p:spPr>
          <a:xfrm>
            <a:off x="4858511" y="3212592"/>
            <a:ext cx="3788664" cy="2575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33991" y="1511075"/>
            <a:ext cx="829684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Media impact on </a:t>
            </a:r>
            <a:r>
              <a:rPr sz="2800" spc="-5" dirty="0"/>
              <a:t>Emotional </a:t>
            </a:r>
            <a:r>
              <a:rPr sz="2800" dirty="0"/>
              <a:t>and </a:t>
            </a:r>
            <a:r>
              <a:rPr sz="2800" spc="-5" dirty="0"/>
              <a:t>Social</a:t>
            </a:r>
            <a:r>
              <a:rPr sz="2800" spc="-40" dirty="0"/>
              <a:t> </a:t>
            </a:r>
            <a:r>
              <a:rPr sz="2800" spc="-5" dirty="0"/>
              <a:t>Development</a:t>
            </a:r>
          </a:p>
        </p:txBody>
      </p:sp>
      <p:sp>
        <p:nvSpPr>
          <p:cNvPr id="62" name="object 62"/>
          <p:cNvSpPr/>
          <p:nvPr/>
        </p:nvSpPr>
        <p:spPr>
          <a:xfrm>
            <a:off x="643127" y="4928615"/>
            <a:ext cx="4072254" cy="858519"/>
          </a:xfrm>
          <a:custGeom>
            <a:avLst/>
            <a:gdLst/>
            <a:ahLst/>
            <a:cxnLst/>
            <a:rect l="l" t="t" r="r" b="b"/>
            <a:pathLst>
              <a:path w="4072254" h="858520">
                <a:moveTo>
                  <a:pt x="3643122" y="0"/>
                </a:moveTo>
                <a:lnTo>
                  <a:pt x="0" y="0"/>
                </a:lnTo>
                <a:lnTo>
                  <a:pt x="0" y="858011"/>
                </a:lnTo>
                <a:lnTo>
                  <a:pt x="3643122" y="858011"/>
                </a:lnTo>
                <a:lnTo>
                  <a:pt x="4072128" y="429005"/>
                </a:lnTo>
                <a:lnTo>
                  <a:pt x="3643122" y="0"/>
                </a:lnTo>
                <a:close/>
              </a:path>
            </a:pathLst>
          </a:custGeom>
          <a:solidFill>
            <a:srgbClr val="EF7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43127" y="4928615"/>
            <a:ext cx="4072254" cy="858519"/>
          </a:xfrm>
          <a:custGeom>
            <a:avLst/>
            <a:gdLst/>
            <a:ahLst/>
            <a:cxnLst/>
            <a:rect l="l" t="t" r="r" b="b"/>
            <a:pathLst>
              <a:path w="4072254" h="858520">
                <a:moveTo>
                  <a:pt x="0" y="0"/>
                </a:moveTo>
                <a:lnTo>
                  <a:pt x="3643122" y="0"/>
                </a:lnTo>
                <a:lnTo>
                  <a:pt x="4072128" y="429005"/>
                </a:lnTo>
                <a:lnTo>
                  <a:pt x="3643122" y="858011"/>
                </a:lnTo>
                <a:lnTo>
                  <a:pt x="0" y="858011"/>
                </a:lnTo>
                <a:lnTo>
                  <a:pt x="0" y="0"/>
                </a:lnTo>
                <a:close/>
              </a:path>
            </a:pathLst>
          </a:custGeom>
          <a:ln w="42672">
            <a:solidFill>
              <a:srgbClr val="AF5C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496826" y="2209800"/>
            <a:ext cx="7121840" cy="34676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50000"/>
              </a:lnSpc>
              <a:spcBef>
                <a:spcPts val="100"/>
              </a:spcBef>
              <a:buSzPct val="93750"/>
              <a:buFont typeface="Wingdings" panose="05000000000000000000" pitchFamily="2" charset="2"/>
              <a:buChar char="q"/>
              <a:tabLst>
                <a:tab pos="174625" algn="l"/>
              </a:tabLst>
            </a:pPr>
            <a:r>
              <a:rPr sz="1600" spc="-10" dirty="0">
                <a:latin typeface="Verdana"/>
                <a:cs typeface="Verdana"/>
              </a:rPr>
              <a:t>Children </a:t>
            </a:r>
            <a:r>
              <a:rPr sz="1600" spc="-5" dirty="0">
                <a:latin typeface="Verdana"/>
                <a:cs typeface="Verdana"/>
              </a:rPr>
              <a:t>at an </a:t>
            </a:r>
            <a:r>
              <a:rPr sz="1600" spc="-10" dirty="0">
                <a:latin typeface="Verdana"/>
                <a:cs typeface="Verdana"/>
              </a:rPr>
              <a:t>infant </a:t>
            </a:r>
            <a:r>
              <a:rPr sz="1600" spc="-5" dirty="0">
                <a:latin typeface="Verdana"/>
                <a:cs typeface="Verdana"/>
              </a:rPr>
              <a:t>stage do not </a:t>
            </a:r>
            <a:r>
              <a:rPr sz="1600" spc="-10" dirty="0">
                <a:latin typeface="Verdana"/>
                <a:cs typeface="Verdana"/>
              </a:rPr>
              <a:t>understand </a:t>
            </a:r>
            <a:r>
              <a:rPr sz="1600" spc="-5" dirty="0">
                <a:latin typeface="Verdana"/>
                <a:cs typeface="Verdana"/>
              </a:rPr>
              <a:t>emotions or social  </a:t>
            </a:r>
            <a:r>
              <a:rPr sz="1600" spc="-30" dirty="0">
                <a:latin typeface="Verdana"/>
                <a:cs typeface="Verdana"/>
              </a:rPr>
              <a:t>behaviour.</a:t>
            </a:r>
            <a:endParaRPr sz="1600" dirty="0">
              <a:latin typeface="Verdana"/>
              <a:cs typeface="Verdana"/>
            </a:endParaRPr>
          </a:p>
          <a:p>
            <a:pPr marL="298450" marR="2774315" indent="-285750">
              <a:lnSpc>
                <a:spcPct val="150000"/>
              </a:lnSpc>
              <a:buSzPct val="93750"/>
              <a:buFont typeface="Wingdings" panose="05000000000000000000" pitchFamily="2" charset="2"/>
              <a:buChar char="q"/>
              <a:tabLst>
                <a:tab pos="174625" algn="l"/>
              </a:tabLst>
            </a:pPr>
            <a:r>
              <a:rPr sz="1600" spc="-5" dirty="0">
                <a:latin typeface="Verdana"/>
                <a:cs typeface="Verdana"/>
              </a:rPr>
              <a:t>Surrounding environment </a:t>
            </a:r>
            <a:r>
              <a:rPr sz="1600" spc="-10" dirty="0">
                <a:latin typeface="Verdana"/>
                <a:cs typeface="Verdana"/>
              </a:rPr>
              <a:t>determines  </a:t>
            </a:r>
            <a:r>
              <a:rPr sz="1600" spc="-5" dirty="0">
                <a:latin typeface="Verdana"/>
                <a:cs typeface="Verdana"/>
              </a:rPr>
              <a:t>the </a:t>
            </a:r>
            <a:r>
              <a:rPr sz="1600" spc="-10" dirty="0">
                <a:latin typeface="Verdana"/>
                <a:cs typeface="Verdana"/>
              </a:rPr>
              <a:t>perception </a:t>
            </a:r>
            <a:r>
              <a:rPr sz="1600" spc="-5" dirty="0">
                <a:latin typeface="Verdana"/>
                <a:cs typeface="Verdana"/>
              </a:rPr>
              <a:t>of a </a:t>
            </a:r>
            <a:r>
              <a:rPr sz="1600" spc="-10" dirty="0">
                <a:latin typeface="Verdana"/>
                <a:cs typeface="Verdana"/>
              </a:rPr>
              <a:t>set</a:t>
            </a:r>
            <a:r>
              <a:rPr sz="1600" spc="4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emotional</a:t>
            </a:r>
            <a:r>
              <a:rPr lang="en-MY" sz="1600" spc="-5" dirty="0">
                <a:latin typeface="Verdana"/>
                <a:cs typeface="Verdana"/>
              </a:rPr>
              <a:t> r</a:t>
            </a:r>
            <a:r>
              <a:rPr sz="1600" spc="-10" dirty="0" err="1">
                <a:latin typeface="Verdana"/>
                <a:cs typeface="Verdana"/>
              </a:rPr>
              <a:t>eaction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and social</a:t>
            </a:r>
            <a:r>
              <a:rPr sz="1600" spc="7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interaction.</a:t>
            </a:r>
            <a:endParaRPr sz="1600" dirty="0">
              <a:latin typeface="Verdana"/>
              <a:cs typeface="Verdana"/>
            </a:endParaRPr>
          </a:p>
          <a:p>
            <a:pPr marL="298450" marR="3558540" indent="-285750">
              <a:lnSpc>
                <a:spcPct val="150000"/>
              </a:lnSpc>
              <a:buSzPct val="93750"/>
              <a:buFont typeface="Wingdings" panose="05000000000000000000" pitchFamily="2" charset="2"/>
              <a:buChar char="q"/>
              <a:tabLst>
                <a:tab pos="174625" algn="l"/>
              </a:tabLst>
            </a:pPr>
            <a:r>
              <a:rPr sz="1600" spc="-45" dirty="0">
                <a:latin typeface="Verdana"/>
                <a:cs typeface="Verdana"/>
              </a:rPr>
              <a:t>Type </a:t>
            </a:r>
            <a:r>
              <a:rPr sz="1600" spc="-5" dirty="0">
                <a:latin typeface="Verdana"/>
                <a:cs typeface="Verdana"/>
              </a:rPr>
              <a:t>of content </a:t>
            </a:r>
            <a:r>
              <a:rPr sz="1600" spc="-10" dirty="0">
                <a:latin typeface="Verdana"/>
                <a:cs typeface="Verdana"/>
              </a:rPr>
              <a:t>children </a:t>
            </a:r>
            <a:r>
              <a:rPr sz="1600" spc="-5" dirty="0">
                <a:latin typeface="Verdana"/>
                <a:cs typeface="Verdana"/>
              </a:rPr>
              <a:t>are  </a:t>
            </a:r>
            <a:r>
              <a:rPr lang="en-MY" sz="1600" spc="-10" dirty="0">
                <a:latin typeface="Verdana"/>
                <a:cs typeface="Verdana"/>
              </a:rPr>
              <a:t>e</a:t>
            </a:r>
            <a:r>
              <a:rPr sz="1600" spc="-10" dirty="0" err="1">
                <a:latin typeface="Verdana"/>
                <a:cs typeface="Verdana"/>
              </a:rPr>
              <a:t>xposed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to </a:t>
            </a:r>
            <a:r>
              <a:rPr sz="1600" spc="-10" dirty="0">
                <a:latin typeface="Verdana"/>
                <a:cs typeface="Verdana"/>
              </a:rPr>
              <a:t>makes </a:t>
            </a:r>
            <a:r>
              <a:rPr sz="1600" spc="-5" dirty="0">
                <a:latin typeface="Verdana"/>
                <a:cs typeface="Verdana"/>
              </a:rPr>
              <a:t>a</a:t>
            </a:r>
            <a:r>
              <a:rPr sz="1600" spc="4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difference.</a:t>
            </a:r>
            <a:endParaRPr sz="1600" dirty="0">
              <a:latin typeface="Verdana"/>
              <a:cs typeface="Verdana"/>
            </a:endParaRPr>
          </a:p>
          <a:p>
            <a:pPr marL="298450" marR="3428365" indent="-285750">
              <a:lnSpc>
                <a:spcPct val="100000"/>
              </a:lnSpc>
              <a:spcBef>
                <a:spcPts val="1680"/>
              </a:spcBef>
              <a:buFont typeface="Wingdings" panose="05000000000000000000" pitchFamily="2" charset="2"/>
              <a:buChar char="q"/>
            </a:pP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Children in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non social, instead of  social and physically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active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state,  due to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Mass</a:t>
            </a:r>
            <a:r>
              <a:rPr sz="14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Media.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65" name="Title 62">
            <a:extLst>
              <a:ext uri="{FF2B5EF4-FFF2-40B4-BE49-F238E27FC236}">
                <a16:creationId xmlns:a16="http://schemas.microsoft.com/office/drawing/2014/main" id="{0B8AB2D6-E0E0-477F-8FF6-BC10529C368B}"/>
              </a:ext>
            </a:extLst>
          </p:cNvPr>
          <p:cNvSpPr txBox="1">
            <a:spLocks/>
          </p:cNvSpPr>
          <p:nvPr/>
        </p:nvSpPr>
        <p:spPr>
          <a:xfrm>
            <a:off x="715050" y="3810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MY"/>
              <a:t>IMPACT OF MEDIA ON VARIOUS ASPECTS OF DEVELOPMENT</a:t>
            </a:r>
            <a:endParaRPr lang="en-MY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964056" y="1316543"/>
            <a:ext cx="579615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Media Fear </a:t>
            </a:r>
            <a:r>
              <a:rPr spc="-5" dirty="0"/>
              <a:t>and</a:t>
            </a:r>
            <a:r>
              <a:rPr spc="-75" dirty="0"/>
              <a:t> </a:t>
            </a:r>
            <a:r>
              <a:rPr spc="-10" dirty="0"/>
              <a:t>Anxiety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568008" y="2002298"/>
            <a:ext cx="7610475" cy="24872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95"/>
              </a:spcBef>
              <a:buSzPct val="93750"/>
              <a:buFont typeface="Wingdings" panose="05000000000000000000" pitchFamily="2" charset="2"/>
              <a:buChar char="q"/>
              <a:tabLst>
                <a:tab pos="174625" algn="l"/>
              </a:tabLst>
            </a:pPr>
            <a:r>
              <a:rPr sz="1600" spc="-10" dirty="0">
                <a:latin typeface="Verdana"/>
                <a:cs typeface="Verdana"/>
              </a:rPr>
              <a:t>Children </a:t>
            </a:r>
            <a:r>
              <a:rPr sz="1600" spc="-5" dirty="0">
                <a:latin typeface="Verdana"/>
                <a:cs typeface="Verdana"/>
              </a:rPr>
              <a:t>can not only </a:t>
            </a:r>
            <a:r>
              <a:rPr sz="1600" spc="-10" dirty="0">
                <a:latin typeface="Verdana"/>
                <a:cs typeface="Verdana"/>
              </a:rPr>
              <a:t>witness </a:t>
            </a:r>
            <a:r>
              <a:rPr sz="1600" spc="-5" dirty="0">
                <a:latin typeface="Verdana"/>
                <a:cs typeface="Verdana"/>
              </a:rPr>
              <a:t>and share emotions experienced by </a:t>
            </a:r>
            <a:r>
              <a:rPr sz="1600" spc="-10" dirty="0">
                <a:latin typeface="Verdana"/>
                <a:cs typeface="Verdana"/>
              </a:rPr>
              <a:t>media  characters, but </a:t>
            </a:r>
            <a:r>
              <a:rPr sz="1600" spc="-5" dirty="0">
                <a:latin typeface="Verdana"/>
                <a:cs typeface="Verdana"/>
              </a:rPr>
              <a:t>also respond </a:t>
            </a:r>
            <a:r>
              <a:rPr sz="1600" spc="-10" dirty="0">
                <a:latin typeface="Verdana"/>
                <a:cs typeface="Verdana"/>
              </a:rPr>
              <a:t>directly </a:t>
            </a:r>
            <a:r>
              <a:rPr sz="1600" spc="-5" dirty="0">
                <a:latin typeface="Verdana"/>
                <a:cs typeface="Verdana"/>
              </a:rPr>
              <a:t>to emotionally charged </a:t>
            </a:r>
            <a:r>
              <a:rPr sz="1600" spc="-10" dirty="0">
                <a:latin typeface="Verdana"/>
                <a:cs typeface="Verdana"/>
              </a:rPr>
              <a:t>events  depicted in the</a:t>
            </a:r>
            <a:r>
              <a:rPr sz="1600" spc="4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media.</a:t>
            </a:r>
            <a:endParaRPr lang="en-MY" sz="1600" spc="-5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  <a:buSzPct val="93750"/>
              <a:tabLst>
                <a:tab pos="174625" algn="l"/>
              </a:tabLst>
            </a:pPr>
            <a:endParaRPr sz="1600" dirty="0">
              <a:latin typeface="Verdana"/>
              <a:cs typeface="Verdana"/>
            </a:endParaRPr>
          </a:p>
          <a:p>
            <a:pPr marL="298450" marR="227965" indent="-285750">
              <a:lnSpc>
                <a:spcPct val="100000"/>
              </a:lnSpc>
              <a:buSzPct val="93750"/>
              <a:buFont typeface="Wingdings" panose="05000000000000000000" pitchFamily="2" charset="2"/>
              <a:buChar char="q"/>
              <a:tabLst>
                <a:tab pos="174625" algn="l"/>
              </a:tabLst>
            </a:pPr>
            <a:r>
              <a:rPr sz="1600" spc="-5" dirty="0">
                <a:latin typeface="Verdana"/>
                <a:cs typeface="Verdana"/>
              </a:rPr>
              <a:t>Monster </a:t>
            </a:r>
            <a:r>
              <a:rPr sz="1600" spc="-10" dirty="0">
                <a:latin typeface="Verdana"/>
                <a:cs typeface="Verdana"/>
              </a:rPr>
              <a:t>House, </a:t>
            </a:r>
            <a:r>
              <a:rPr sz="1600" spc="-5" dirty="0">
                <a:latin typeface="Verdana"/>
                <a:cs typeface="Verdana"/>
              </a:rPr>
              <a:t>Corpse Bride, and Harry </a:t>
            </a:r>
            <a:r>
              <a:rPr sz="1600" spc="-15" dirty="0">
                <a:latin typeface="Verdana"/>
                <a:cs typeface="Verdana"/>
              </a:rPr>
              <a:t>Potter </a:t>
            </a:r>
            <a:r>
              <a:rPr sz="1600" spc="-5" dirty="0">
                <a:latin typeface="Verdana"/>
                <a:cs typeface="Verdana"/>
              </a:rPr>
              <a:t>and the </a:t>
            </a:r>
            <a:r>
              <a:rPr sz="1600" spc="-10" dirty="0">
                <a:latin typeface="Verdana"/>
                <a:cs typeface="Verdana"/>
              </a:rPr>
              <a:t>Order </a:t>
            </a:r>
            <a:r>
              <a:rPr sz="1600" spc="-5" dirty="0">
                <a:latin typeface="Verdana"/>
                <a:cs typeface="Verdana"/>
              </a:rPr>
              <a:t>of </a:t>
            </a:r>
            <a:r>
              <a:rPr sz="1600" spc="-10" dirty="0">
                <a:latin typeface="Verdana"/>
                <a:cs typeface="Verdana"/>
              </a:rPr>
              <a:t>the  Phoenix </a:t>
            </a:r>
            <a:r>
              <a:rPr sz="1600" spc="-5" dirty="0">
                <a:latin typeface="Verdana"/>
                <a:cs typeface="Verdana"/>
              </a:rPr>
              <a:t>are just a few examples of horror-filled content that </a:t>
            </a:r>
            <a:r>
              <a:rPr sz="1600" spc="-10" dirty="0">
                <a:latin typeface="Verdana"/>
                <a:cs typeface="Verdana"/>
              </a:rPr>
              <a:t>is </a:t>
            </a:r>
            <a:r>
              <a:rPr sz="1600" spc="-5" dirty="0">
                <a:latin typeface="Verdana"/>
                <a:cs typeface="Verdana"/>
              </a:rPr>
              <a:t>targeted  to </a:t>
            </a:r>
            <a:r>
              <a:rPr sz="1600" spc="-10" dirty="0">
                <a:latin typeface="Verdana"/>
                <a:cs typeface="Verdana"/>
              </a:rPr>
              <a:t>children.</a:t>
            </a:r>
            <a:endParaRPr lang="en-MY" sz="1600" spc="-10" dirty="0">
              <a:latin typeface="Verdana"/>
              <a:cs typeface="Verdana"/>
            </a:endParaRPr>
          </a:p>
          <a:p>
            <a:pPr marL="12700" marR="227965">
              <a:lnSpc>
                <a:spcPct val="100000"/>
              </a:lnSpc>
              <a:buSzPct val="93750"/>
              <a:tabLst>
                <a:tab pos="174625" algn="l"/>
              </a:tabLst>
            </a:pPr>
            <a:endParaRPr sz="1600" dirty="0">
              <a:latin typeface="Verdana"/>
              <a:cs typeface="Verdana"/>
            </a:endParaRPr>
          </a:p>
          <a:p>
            <a:pPr marL="298450" marR="83820" indent="-285750">
              <a:lnSpc>
                <a:spcPct val="100000"/>
              </a:lnSpc>
              <a:buSzPct val="93750"/>
              <a:buFont typeface="Wingdings" panose="05000000000000000000" pitchFamily="2" charset="2"/>
              <a:buChar char="q"/>
              <a:tabLst>
                <a:tab pos="174625" algn="l"/>
              </a:tabLst>
            </a:pPr>
            <a:r>
              <a:rPr sz="1600" spc="-10" dirty="0">
                <a:latin typeface="Verdana"/>
                <a:cs typeface="Verdana"/>
              </a:rPr>
              <a:t>Classic Disney </a:t>
            </a:r>
            <a:r>
              <a:rPr sz="1600" spc="-5" dirty="0">
                <a:latin typeface="Verdana"/>
                <a:cs typeface="Verdana"/>
              </a:rPr>
              <a:t>films such as </a:t>
            </a:r>
            <a:r>
              <a:rPr sz="1600" spc="-10" dirty="0">
                <a:latin typeface="Verdana"/>
                <a:cs typeface="Verdana"/>
              </a:rPr>
              <a:t>Bambi, </a:t>
            </a:r>
            <a:r>
              <a:rPr sz="1600" spc="-5" dirty="0">
                <a:latin typeface="Verdana"/>
                <a:cs typeface="Verdana"/>
              </a:rPr>
              <a:t>and </a:t>
            </a:r>
            <a:r>
              <a:rPr sz="1600" spc="-10" dirty="0">
                <a:latin typeface="Verdana"/>
                <a:cs typeface="Verdana"/>
              </a:rPr>
              <a:t>The </a:t>
            </a:r>
            <a:r>
              <a:rPr sz="1600" spc="-5" dirty="0">
                <a:latin typeface="Verdana"/>
                <a:cs typeface="Verdana"/>
              </a:rPr>
              <a:t>Lion King can  also be </a:t>
            </a:r>
            <a:r>
              <a:rPr sz="1600" spc="-10" dirty="0">
                <a:latin typeface="Verdana"/>
                <a:cs typeface="Verdana"/>
              </a:rPr>
              <a:t>upsetting </a:t>
            </a:r>
            <a:r>
              <a:rPr sz="1600" spc="-5" dirty="0">
                <a:latin typeface="Verdana"/>
                <a:cs typeface="Verdana"/>
              </a:rPr>
              <a:t>to very young</a:t>
            </a:r>
            <a:r>
              <a:rPr sz="1600" spc="9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children.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63" name="Title 62">
            <a:extLst>
              <a:ext uri="{FF2B5EF4-FFF2-40B4-BE49-F238E27FC236}">
                <a16:creationId xmlns:a16="http://schemas.microsoft.com/office/drawing/2014/main" id="{889E658C-37EF-4BF1-8C51-B4A4272D59E1}"/>
              </a:ext>
            </a:extLst>
          </p:cNvPr>
          <p:cNvSpPr txBox="1">
            <a:spLocks/>
          </p:cNvSpPr>
          <p:nvPr/>
        </p:nvSpPr>
        <p:spPr>
          <a:xfrm>
            <a:off x="687323" y="25051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MY"/>
              <a:t>IMPACT OF MEDIA ON VARIOUS ASPECTS OF DEVELOPMENT</a:t>
            </a:r>
            <a:endParaRPr lang="en-MY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</TotalTime>
  <Words>1900</Words>
  <Application>Microsoft Office PowerPoint</Application>
  <PresentationFormat>On-screen Show (4:3)</PresentationFormat>
  <Paragraphs>191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Times New Roman</vt:lpstr>
      <vt:lpstr>Trebuchet MS</vt:lpstr>
      <vt:lpstr>Verdana</vt:lpstr>
      <vt:lpstr>Wingdings</vt:lpstr>
      <vt:lpstr>Wingdings 3</vt:lpstr>
      <vt:lpstr>Facet</vt:lpstr>
      <vt:lpstr>Effects of Media on child  development</vt:lpstr>
      <vt:lpstr>Objectives </vt:lpstr>
      <vt:lpstr>Introduction </vt:lpstr>
      <vt:lpstr>PowerPoint Presentation</vt:lpstr>
      <vt:lpstr>PowerPoint Presentation</vt:lpstr>
      <vt:lpstr>IMPACT OF MEDIA ON VARIOUS ASPECTS OF DEVELOPMENT</vt:lpstr>
      <vt:lpstr>PowerPoint Presentation</vt:lpstr>
      <vt:lpstr>Media impact on Emotional and Social Development</vt:lpstr>
      <vt:lpstr>Media Fear and Anxiety</vt:lpstr>
      <vt:lpstr>Long Term Fears and Phobias</vt:lpstr>
      <vt:lpstr>PowerPoint Presentation</vt:lpstr>
      <vt:lpstr>PowerPoint Presentation</vt:lpstr>
      <vt:lpstr>Media and Moral Development</vt:lpstr>
      <vt:lpstr>Media and Antisocial Behavior</vt:lpstr>
      <vt:lpstr>PowerPoint Presentation</vt:lpstr>
      <vt:lpstr>Media and Antisocial Behavior</vt:lpstr>
      <vt:lpstr>Media and Antisocial Behavior</vt:lpstr>
      <vt:lpstr>Risky Behaviour</vt:lpstr>
      <vt:lpstr>PowerPoint Presentation</vt:lpstr>
      <vt:lpstr>PowerPoint Presentation</vt:lpstr>
      <vt:lpstr>The art of incorporating good strategy</vt:lpstr>
      <vt:lpstr>PowerPoint Presentation</vt:lpstr>
      <vt:lpstr>The art of incorporating good strategy</vt:lpstr>
      <vt:lpstr>The art of incorporating good strategy</vt:lpstr>
      <vt:lpstr>The art of incorporating good strategy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And Children Effects of Media on child  development</dc:title>
  <dc:creator>MARIANI</dc:creator>
  <cp:lastModifiedBy>marianin 2016</cp:lastModifiedBy>
  <cp:revision>10</cp:revision>
  <dcterms:created xsi:type="dcterms:W3CDTF">2019-01-08T12:11:04Z</dcterms:created>
  <dcterms:modified xsi:type="dcterms:W3CDTF">2019-01-10T00:54:38Z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2019-01-08T00:00:00Z</vt:filetime>
  </property>
</Properties>
</file>